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52"/>
  </p:notesMasterIdLst>
  <p:sldIdLst>
    <p:sldId id="256" r:id="rId5"/>
    <p:sldId id="258" r:id="rId6"/>
    <p:sldId id="315" r:id="rId7"/>
    <p:sldId id="314" r:id="rId8"/>
    <p:sldId id="357" r:id="rId9"/>
    <p:sldId id="356" r:id="rId10"/>
    <p:sldId id="325" r:id="rId11"/>
    <p:sldId id="323" r:id="rId12"/>
    <p:sldId id="324" r:id="rId13"/>
    <p:sldId id="310" r:id="rId14"/>
    <p:sldId id="316" r:id="rId15"/>
    <p:sldId id="319" r:id="rId16"/>
    <p:sldId id="320" r:id="rId17"/>
    <p:sldId id="321" r:id="rId18"/>
    <p:sldId id="330" r:id="rId19"/>
    <p:sldId id="331" r:id="rId20"/>
    <p:sldId id="332" r:id="rId21"/>
    <p:sldId id="334" r:id="rId22"/>
    <p:sldId id="335" r:id="rId23"/>
    <p:sldId id="333" r:id="rId24"/>
    <p:sldId id="339" r:id="rId25"/>
    <p:sldId id="337" r:id="rId26"/>
    <p:sldId id="322" r:id="rId27"/>
    <p:sldId id="329" r:id="rId28"/>
    <p:sldId id="340" r:id="rId29"/>
    <p:sldId id="311" r:id="rId30"/>
    <p:sldId id="317" r:id="rId31"/>
    <p:sldId id="344" r:id="rId32"/>
    <p:sldId id="345" r:id="rId33"/>
    <p:sldId id="346" r:id="rId34"/>
    <p:sldId id="350" r:id="rId35"/>
    <p:sldId id="327" r:id="rId36"/>
    <p:sldId id="341" r:id="rId37"/>
    <p:sldId id="342" r:id="rId38"/>
    <p:sldId id="343" r:id="rId39"/>
    <p:sldId id="347" r:id="rId40"/>
    <p:sldId id="348" r:id="rId41"/>
    <p:sldId id="349" r:id="rId42"/>
    <p:sldId id="328" r:id="rId43"/>
    <p:sldId id="351" r:id="rId44"/>
    <p:sldId id="352" r:id="rId45"/>
    <p:sldId id="353" r:id="rId46"/>
    <p:sldId id="354" r:id="rId47"/>
    <p:sldId id="355" r:id="rId48"/>
    <p:sldId id="313" r:id="rId49"/>
    <p:sldId id="318" r:id="rId50"/>
    <p:sldId id="326" r:id="rId51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53"/>
      <p:bold r:id="rId54"/>
      <p:italic r:id="rId55"/>
      <p:boldItalic r:id="rId56"/>
    </p:embeddedFont>
    <p:embeddedFont>
      <p:font typeface="Poppins Light" panose="00000400000000000000" pitchFamily="2" charset="0"/>
      <p:regular r:id="rId57"/>
      <p:bold r:id="rId58"/>
      <p:italic r:id="rId59"/>
      <p:boldItalic r:id="rId60"/>
    </p:embeddedFont>
    <p:embeddedFont>
      <p:font typeface="Poppins Medium" panose="00000600000000000000" pitchFamily="2" charset="0"/>
      <p:regular r:id="rId61"/>
      <p:bold r:id="rId62"/>
      <p:italic r:id="rId63"/>
      <p:boldItalic r:id="rId64"/>
    </p:embeddedFont>
    <p:embeddedFont>
      <p:font typeface="Poppins SemiBold" panose="000007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6FC86-A09C-4CA6-82AA-35790B8B77A8}">
  <a:tblStyle styleId="{ED06FC86-A09C-4CA6-82AA-35790B8B77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15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1.xml"/><Relationship Id="rId61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5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975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852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80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04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80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965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020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065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182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45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10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429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462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11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864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200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441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75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073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2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8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143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83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550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089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185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355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069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736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703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094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669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149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650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1854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08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3316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449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570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9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65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13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24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slide" Target="../slides/slide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.xml"/><Relationship Id="rId5" Type="http://schemas.openxmlformats.org/officeDocument/2006/relationships/slide" Target="../slides/slide46.xml"/><Relationship Id="rId4" Type="http://schemas.openxmlformats.org/officeDocument/2006/relationships/slide" Target="../slides/slide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0" name="Google Shape;10;p2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417100" y="1120350"/>
            <a:ext cx="4190400" cy="21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388900" y="3355725"/>
            <a:ext cx="424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8" name="Google Shape;28;p2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2" name="Google Shape;32;p2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3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6" name="Google Shape;36;p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673275" y="2575625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4567625" y="1422725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2673275" y="3352825"/>
            <a:ext cx="5252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" name="Google Shape;50;p3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55" name="Google Shape;55;p3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59" name="Google Shape;59;p3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3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254" name="Google Shape;254;p1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1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56" name="Google Shape;256;p1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60" name="Google Shape;260;p1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2"/>
          </p:nvPr>
        </p:nvSpPr>
        <p:spPr>
          <a:xfrm>
            <a:off x="3093638" y="1406225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"/>
          </p:nvPr>
        </p:nvSpPr>
        <p:spPr>
          <a:xfrm>
            <a:off x="3093648" y="1992763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3"/>
          </p:nvPr>
        </p:nvSpPr>
        <p:spPr>
          <a:xfrm>
            <a:off x="6126425" y="1406250"/>
            <a:ext cx="185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4"/>
          </p:nvPr>
        </p:nvSpPr>
        <p:spPr>
          <a:xfrm>
            <a:off x="6126425" y="1992763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5"/>
          </p:nvPr>
        </p:nvSpPr>
        <p:spPr>
          <a:xfrm>
            <a:off x="3093638" y="2807197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6"/>
          </p:nvPr>
        </p:nvSpPr>
        <p:spPr>
          <a:xfrm>
            <a:off x="3093648" y="3393718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7"/>
          </p:nvPr>
        </p:nvSpPr>
        <p:spPr>
          <a:xfrm>
            <a:off x="6126425" y="2807188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8"/>
          </p:nvPr>
        </p:nvSpPr>
        <p:spPr>
          <a:xfrm>
            <a:off x="6126425" y="3393712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9" hasCustomPrompt="1"/>
          </p:nvPr>
        </p:nvSpPr>
        <p:spPr>
          <a:xfrm>
            <a:off x="2374469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13" hasCustomPrompt="1"/>
          </p:nvPr>
        </p:nvSpPr>
        <p:spPr>
          <a:xfrm>
            <a:off x="2374400" y="306685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14" hasCustomPrompt="1"/>
          </p:nvPr>
        </p:nvSpPr>
        <p:spPr>
          <a:xfrm>
            <a:off x="5447825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15" hasCustomPrompt="1"/>
          </p:nvPr>
        </p:nvSpPr>
        <p:spPr>
          <a:xfrm>
            <a:off x="5447825" y="3062350"/>
            <a:ext cx="67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13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83" name="Google Shape;283;p13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3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287" name="Google Shape;287;p13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14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291" name="Google Shape;291;p14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" name="Google Shape;292;p14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14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97" name="Google Shape;297;p14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" name="Google Shape;299;p14"/>
          <p:cNvSpPr txBox="1">
            <a:spLocks noGrp="1"/>
          </p:cNvSpPr>
          <p:nvPr>
            <p:ph type="title"/>
          </p:nvPr>
        </p:nvSpPr>
        <p:spPr>
          <a:xfrm>
            <a:off x="3239800" y="1068116"/>
            <a:ext cx="4119600" cy="16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subTitle" idx="1"/>
          </p:nvPr>
        </p:nvSpPr>
        <p:spPr>
          <a:xfrm>
            <a:off x="3121025" y="2226264"/>
            <a:ext cx="43572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4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14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4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309" name="Google Shape;309;p14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4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13" name="Google Shape;313;p14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0"/>
          <p:cNvSpPr/>
          <p:nvPr/>
        </p:nvSpPr>
        <p:spPr>
          <a:xfrm>
            <a:off x="5511937" y="227671"/>
            <a:ext cx="2491200" cy="251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8107044" y="247440"/>
            <a:ext cx="323388" cy="211832"/>
            <a:chOff x="7981350" y="540875"/>
            <a:chExt cx="445500" cy="291779"/>
          </a:xfrm>
        </p:grpSpPr>
        <p:sp>
          <p:nvSpPr>
            <p:cNvPr id="766" name="Google Shape;766;p30"/>
            <p:cNvSpPr/>
            <p:nvPr/>
          </p:nvSpPr>
          <p:spPr>
            <a:xfrm>
              <a:off x="7981350" y="540875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7981350" y="66711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7981350" y="79335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0"/>
          <p:cNvGrpSpPr/>
          <p:nvPr/>
        </p:nvGrpSpPr>
        <p:grpSpPr>
          <a:xfrm>
            <a:off x="7742331" y="283445"/>
            <a:ext cx="146689" cy="139689"/>
            <a:chOff x="590233" y="2668119"/>
            <a:chExt cx="56685" cy="54487"/>
          </a:xfrm>
        </p:grpSpPr>
        <p:sp>
          <p:nvSpPr>
            <p:cNvPr id="770" name="Google Shape;770;p30"/>
            <p:cNvSpPr/>
            <p:nvPr/>
          </p:nvSpPr>
          <p:spPr>
            <a:xfrm>
              <a:off x="590233" y="2668119"/>
              <a:ext cx="48504" cy="44139"/>
            </a:xfrm>
            <a:custGeom>
              <a:avLst/>
              <a:gdLst/>
              <a:ahLst/>
              <a:cxnLst/>
              <a:rect l="l" t="t" r="r" b="b"/>
              <a:pathLst>
                <a:path w="1589" h="1446" extrusionOk="0">
                  <a:moveTo>
                    <a:pt x="795" y="143"/>
                  </a:moveTo>
                  <a:cubicBezTo>
                    <a:pt x="946" y="143"/>
                    <a:pt x="1089" y="205"/>
                    <a:pt x="1205" y="312"/>
                  </a:cubicBezTo>
                  <a:cubicBezTo>
                    <a:pt x="1428" y="535"/>
                    <a:pt x="1428" y="910"/>
                    <a:pt x="1205" y="1133"/>
                  </a:cubicBezTo>
                  <a:cubicBezTo>
                    <a:pt x="1094" y="1245"/>
                    <a:pt x="946" y="1300"/>
                    <a:pt x="799" y="1300"/>
                  </a:cubicBezTo>
                  <a:cubicBezTo>
                    <a:pt x="652" y="1300"/>
                    <a:pt x="505" y="1245"/>
                    <a:pt x="393" y="1133"/>
                  </a:cubicBezTo>
                  <a:cubicBezTo>
                    <a:pt x="161" y="910"/>
                    <a:pt x="161" y="535"/>
                    <a:pt x="393" y="312"/>
                  </a:cubicBezTo>
                  <a:cubicBezTo>
                    <a:pt x="500" y="205"/>
                    <a:pt x="652" y="143"/>
                    <a:pt x="795" y="143"/>
                  </a:cubicBezTo>
                  <a:close/>
                  <a:moveTo>
                    <a:pt x="799" y="0"/>
                  </a:moveTo>
                  <a:cubicBezTo>
                    <a:pt x="614" y="0"/>
                    <a:pt x="429" y="72"/>
                    <a:pt x="286" y="214"/>
                  </a:cubicBezTo>
                  <a:cubicBezTo>
                    <a:pt x="1" y="491"/>
                    <a:pt x="1" y="955"/>
                    <a:pt x="286" y="1231"/>
                  </a:cubicBezTo>
                  <a:cubicBezTo>
                    <a:pt x="429" y="1374"/>
                    <a:pt x="616" y="1445"/>
                    <a:pt x="795" y="1445"/>
                  </a:cubicBezTo>
                  <a:cubicBezTo>
                    <a:pt x="982" y="1445"/>
                    <a:pt x="1169" y="1374"/>
                    <a:pt x="1312" y="1231"/>
                  </a:cubicBezTo>
                  <a:cubicBezTo>
                    <a:pt x="1589" y="955"/>
                    <a:pt x="1589" y="491"/>
                    <a:pt x="1312" y="214"/>
                  </a:cubicBezTo>
                  <a:cubicBezTo>
                    <a:pt x="1169" y="72"/>
                    <a:pt x="984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627015" y="2702704"/>
              <a:ext cx="19902" cy="19902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107" y="0"/>
                  </a:moveTo>
                  <a:lnTo>
                    <a:pt x="0" y="98"/>
                  </a:lnTo>
                  <a:lnTo>
                    <a:pt x="553" y="651"/>
                  </a:lnTo>
                  <a:lnTo>
                    <a:pt x="651" y="54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75" name="Google Shape;775;p3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6" name="Google Shape;776;p30"/>
          <p:cNvGrpSpPr/>
          <p:nvPr/>
        </p:nvGrpSpPr>
        <p:grpSpPr>
          <a:xfrm>
            <a:off x="4504042" y="4522157"/>
            <a:ext cx="2469817" cy="251415"/>
            <a:chOff x="4885042" y="4630334"/>
            <a:chExt cx="2469817" cy="251415"/>
          </a:xfrm>
        </p:grpSpPr>
        <p:sp>
          <p:nvSpPr>
            <p:cNvPr id="777" name="Google Shape;777;p30"/>
            <p:cNvSpPr/>
            <p:nvPr/>
          </p:nvSpPr>
          <p:spPr>
            <a:xfrm>
              <a:off x="4885042" y="4711368"/>
              <a:ext cx="115200" cy="88562"/>
            </a:xfrm>
            <a:custGeom>
              <a:avLst/>
              <a:gdLst/>
              <a:ahLst/>
              <a:cxnLst/>
              <a:rect l="l" t="t" r="r" b="b"/>
              <a:pathLst>
                <a:path w="17930" h="13784" extrusionOk="0">
                  <a:moveTo>
                    <a:pt x="12887" y="1"/>
                  </a:moveTo>
                  <a:cubicBezTo>
                    <a:pt x="11206" y="1"/>
                    <a:pt x="9861" y="897"/>
                    <a:pt x="8965" y="2018"/>
                  </a:cubicBezTo>
                  <a:cubicBezTo>
                    <a:pt x="7956" y="897"/>
                    <a:pt x="6612" y="1"/>
                    <a:pt x="5043" y="1"/>
                  </a:cubicBezTo>
                  <a:cubicBezTo>
                    <a:pt x="2241" y="1"/>
                    <a:pt x="0" y="2242"/>
                    <a:pt x="0" y="5043"/>
                  </a:cubicBezTo>
                  <a:cubicBezTo>
                    <a:pt x="0" y="6500"/>
                    <a:pt x="560" y="7733"/>
                    <a:pt x="1457" y="8517"/>
                  </a:cubicBezTo>
                  <a:cubicBezTo>
                    <a:pt x="2241" y="9413"/>
                    <a:pt x="5603" y="12103"/>
                    <a:pt x="8853" y="13784"/>
                  </a:cubicBezTo>
                  <a:cubicBezTo>
                    <a:pt x="11766" y="11879"/>
                    <a:pt x="15464" y="9413"/>
                    <a:pt x="16249" y="8517"/>
                  </a:cubicBezTo>
                  <a:cubicBezTo>
                    <a:pt x="17257" y="7733"/>
                    <a:pt x="17817" y="6276"/>
                    <a:pt x="17817" y="4931"/>
                  </a:cubicBezTo>
                  <a:cubicBezTo>
                    <a:pt x="17929" y="2242"/>
                    <a:pt x="15688" y="1"/>
                    <a:pt x="12887" y="1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" name="Google Shape;778;p30"/>
            <p:cNvGrpSpPr/>
            <p:nvPr/>
          </p:nvGrpSpPr>
          <p:grpSpPr>
            <a:xfrm>
              <a:off x="7259094" y="4707805"/>
              <a:ext cx="95765" cy="95765"/>
              <a:chOff x="5925100" y="2102500"/>
              <a:chExt cx="372625" cy="372625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5925100" y="2102500"/>
                <a:ext cx="372625" cy="372625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4905" extrusionOk="0">
                    <a:moveTo>
                      <a:pt x="14904" y="7396"/>
                    </a:moveTo>
                    <a:cubicBezTo>
                      <a:pt x="14904" y="11542"/>
                      <a:pt x="11542" y="14904"/>
                      <a:pt x="7396" y="14904"/>
                    </a:cubicBezTo>
                    <a:cubicBezTo>
                      <a:pt x="3362" y="14904"/>
                      <a:pt x="0" y="11542"/>
                      <a:pt x="0" y="7396"/>
                    </a:cubicBezTo>
                    <a:cubicBezTo>
                      <a:pt x="0" y="3362"/>
                      <a:pt x="3362" y="0"/>
                      <a:pt x="7396" y="0"/>
                    </a:cubicBezTo>
                    <a:cubicBezTo>
                      <a:pt x="11542" y="0"/>
                      <a:pt x="14904" y="3362"/>
                      <a:pt x="14904" y="7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6110000" y="2214550"/>
                <a:ext cx="25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052" fill="none" extrusionOk="0">
                    <a:moveTo>
                      <a:pt x="0" y="1"/>
                    </a:moveTo>
                    <a:lnTo>
                      <a:pt x="0" y="6052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6034350" y="2287400"/>
                <a:ext cx="151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1" fill="none" extrusionOk="0">
                    <a:moveTo>
                      <a:pt x="6052" y="0"/>
                    </a:move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>
              <a:off x="6004324" y="4630334"/>
              <a:ext cx="251415" cy="251415"/>
              <a:chOff x="5664289" y="4604097"/>
              <a:chExt cx="302399" cy="302399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5664289" y="4604097"/>
                <a:ext cx="302399" cy="302399"/>
              </a:xfrm>
              <a:custGeom>
                <a:avLst/>
                <a:gdLst/>
                <a:ahLst/>
                <a:cxnLst/>
                <a:rect l="l" t="t" r="r" b="b"/>
                <a:pathLst>
                  <a:path w="47066" h="47066" extrusionOk="0">
                    <a:moveTo>
                      <a:pt x="47066" y="23533"/>
                    </a:moveTo>
                    <a:cubicBezTo>
                      <a:pt x="47066" y="36532"/>
                      <a:pt x="36532" y="47065"/>
                      <a:pt x="23533" y="47065"/>
                    </a:cubicBezTo>
                    <a:cubicBezTo>
                      <a:pt x="10534" y="47065"/>
                      <a:pt x="1" y="36532"/>
                      <a:pt x="1" y="23533"/>
                    </a:cubicBezTo>
                    <a:cubicBezTo>
                      <a:pt x="1" y="10534"/>
                      <a:pt x="10534" y="1"/>
                      <a:pt x="23533" y="1"/>
                    </a:cubicBezTo>
                    <a:cubicBezTo>
                      <a:pt x="36532" y="1"/>
                      <a:pt x="47066" y="10534"/>
                      <a:pt x="47066" y="235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787402" y="4712088"/>
                <a:ext cx="89288" cy="102961"/>
              </a:xfrm>
              <a:custGeom>
                <a:avLst/>
                <a:gdLst/>
                <a:ahLst/>
                <a:cxnLst/>
                <a:rect l="l" t="t" r="r" b="b"/>
                <a:pathLst>
                  <a:path w="13897" h="16025" extrusionOk="0">
                    <a:moveTo>
                      <a:pt x="1" y="1"/>
                    </a:moveTo>
                    <a:lnTo>
                      <a:pt x="1" y="16025"/>
                    </a:lnTo>
                    <a:lnTo>
                      <a:pt x="13896" y="80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71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>
              <a:off x="6722136" y="4721484"/>
              <a:ext cx="70559" cy="69120"/>
              <a:chOff x="4815725" y="2155725"/>
              <a:chExt cx="274550" cy="26895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4815725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9413" y="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042625" y="2155725"/>
                <a:ext cx="476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0758" extrusionOk="0">
                    <a:moveTo>
                      <a:pt x="1" y="0"/>
                    </a:moveTo>
                    <a:lnTo>
                      <a:pt x="1" y="10758"/>
                    </a:lnTo>
                    <a:lnTo>
                      <a:pt x="1906" y="10758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788;p30"/>
            <p:cNvGrpSpPr/>
            <p:nvPr/>
          </p:nvGrpSpPr>
          <p:grpSpPr>
            <a:xfrm>
              <a:off x="5466640" y="4721484"/>
              <a:ext cx="71285" cy="69120"/>
              <a:chOff x="2636175" y="2155725"/>
              <a:chExt cx="277375" cy="268950"/>
            </a:xfrm>
          </p:grpSpPr>
          <p:sp>
            <p:nvSpPr>
              <p:cNvPr id="789" name="Google Shape;789;p30"/>
              <p:cNvSpPr/>
              <p:nvPr/>
            </p:nvSpPr>
            <p:spPr>
              <a:xfrm>
                <a:off x="2678200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9413" y="0"/>
                    </a:moveTo>
                    <a:lnTo>
                      <a:pt x="0" y="5267"/>
                    </a:lnTo>
                    <a:lnTo>
                      <a:pt x="9413" y="10758"/>
                    </a:lnTo>
                    <a:lnTo>
                      <a:pt x="9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2636175" y="2155725"/>
                <a:ext cx="504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2017" y="10758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1" name="Google Shape;791;p30"/>
          <p:cNvGrpSpPr/>
          <p:nvPr/>
        </p:nvGrpSpPr>
        <p:grpSpPr>
          <a:xfrm>
            <a:off x="2705200" y="4862825"/>
            <a:ext cx="6067500" cy="89400"/>
            <a:chOff x="2705200" y="4934263"/>
            <a:chExt cx="6067500" cy="89400"/>
          </a:xfrm>
        </p:grpSpPr>
        <p:cxnSp>
          <p:nvCxnSpPr>
            <p:cNvPr id="792" name="Google Shape;792;p30"/>
            <p:cNvCxnSpPr/>
            <p:nvPr/>
          </p:nvCxnSpPr>
          <p:spPr>
            <a:xfrm>
              <a:off x="2705200" y="4980950"/>
              <a:ext cx="6067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30"/>
            <p:cNvCxnSpPr/>
            <p:nvPr/>
          </p:nvCxnSpPr>
          <p:spPr>
            <a:xfrm>
              <a:off x="2705200" y="4980950"/>
              <a:ext cx="4269000" cy="0"/>
            </a:xfrm>
            <a:prstGeom prst="straightConnector1">
              <a:avLst/>
            </a:prstGeom>
            <a:noFill/>
            <a:ln w="28575" cap="flat" cmpd="sng">
              <a:solidFill>
                <a:srgbClr val="88C59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4" name="Google Shape;794;p30"/>
            <p:cNvSpPr/>
            <p:nvPr/>
          </p:nvSpPr>
          <p:spPr>
            <a:xfrm>
              <a:off x="6918125" y="4934263"/>
              <a:ext cx="89400" cy="89400"/>
            </a:xfrm>
            <a:prstGeom prst="ellipse">
              <a:avLst/>
            </a:prstGeom>
            <a:solidFill>
              <a:srgbClr val="88C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798" name="Google Shape;798;p30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0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03" name="Google Shape;803;p30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0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>
            <a:hlinkClick r:id="" action="ppaction://noaction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08" name="Google Shape;808;p30">
            <a:hlinkClick r:id="" action="ppaction://noaction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Vs Solution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9" name="Google Shape;809;p30">
            <a:hlinkClick r:id="" action="ppaction://noaction"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Product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0" name="Google Shape;810;p30">
            <a:hlinkClick r:id="" action="ppaction://noaction"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&amp; Competition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1" name="Google Shape;811;p30">
            <a:hlinkClick r:id="" action="ppaction://noaction"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Model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12" name="Google Shape;812;p3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30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30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30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0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820" name="Google Shape;820;p30"/>
            <p:cNvSpPr/>
            <p:nvPr/>
          </p:nvSpPr>
          <p:spPr>
            <a:xfrm>
              <a:off x="859005" y="2667020"/>
              <a:ext cx="31349" cy="31349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48108" y="2705695"/>
              <a:ext cx="53144" cy="17460"/>
            </a:xfrm>
            <a:custGeom>
              <a:avLst/>
              <a:gdLst/>
              <a:ahLst/>
              <a:cxnLst/>
              <a:rect l="l" t="t" r="r" b="b"/>
              <a:pathLst>
                <a:path w="1741" h="572" extrusionOk="0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0">
            <a:hlinkClick r:id="" action="ppaction://noaction"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THANKS!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30">
            <a:hlinkClick r:id="rId2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0"/>
          <p:cNvSpPr/>
          <p:nvPr/>
        </p:nvSpPr>
        <p:spPr>
          <a:xfrm>
            <a:off x="5511937" y="227671"/>
            <a:ext cx="2491200" cy="251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8107044" y="247440"/>
            <a:ext cx="323388" cy="211832"/>
            <a:chOff x="7981350" y="540875"/>
            <a:chExt cx="445500" cy="291779"/>
          </a:xfrm>
        </p:grpSpPr>
        <p:sp>
          <p:nvSpPr>
            <p:cNvPr id="766" name="Google Shape;766;p30"/>
            <p:cNvSpPr/>
            <p:nvPr/>
          </p:nvSpPr>
          <p:spPr>
            <a:xfrm>
              <a:off x="7981350" y="540875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7981350" y="66711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7981350" y="79335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0"/>
          <p:cNvGrpSpPr/>
          <p:nvPr/>
        </p:nvGrpSpPr>
        <p:grpSpPr>
          <a:xfrm>
            <a:off x="7742331" y="283445"/>
            <a:ext cx="146689" cy="139689"/>
            <a:chOff x="590233" y="2668119"/>
            <a:chExt cx="56685" cy="54487"/>
          </a:xfrm>
        </p:grpSpPr>
        <p:sp>
          <p:nvSpPr>
            <p:cNvPr id="770" name="Google Shape;770;p30"/>
            <p:cNvSpPr/>
            <p:nvPr/>
          </p:nvSpPr>
          <p:spPr>
            <a:xfrm>
              <a:off x="590233" y="2668119"/>
              <a:ext cx="48504" cy="44139"/>
            </a:xfrm>
            <a:custGeom>
              <a:avLst/>
              <a:gdLst/>
              <a:ahLst/>
              <a:cxnLst/>
              <a:rect l="l" t="t" r="r" b="b"/>
              <a:pathLst>
                <a:path w="1589" h="1446" extrusionOk="0">
                  <a:moveTo>
                    <a:pt x="795" y="143"/>
                  </a:moveTo>
                  <a:cubicBezTo>
                    <a:pt x="946" y="143"/>
                    <a:pt x="1089" y="205"/>
                    <a:pt x="1205" y="312"/>
                  </a:cubicBezTo>
                  <a:cubicBezTo>
                    <a:pt x="1428" y="535"/>
                    <a:pt x="1428" y="910"/>
                    <a:pt x="1205" y="1133"/>
                  </a:cubicBezTo>
                  <a:cubicBezTo>
                    <a:pt x="1094" y="1245"/>
                    <a:pt x="946" y="1300"/>
                    <a:pt x="799" y="1300"/>
                  </a:cubicBezTo>
                  <a:cubicBezTo>
                    <a:pt x="652" y="1300"/>
                    <a:pt x="505" y="1245"/>
                    <a:pt x="393" y="1133"/>
                  </a:cubicBezTo>
                  <a:cubicBezTo>
                    <a:pt x="161" y="910"/>
                    <a:pt x="161" y="535"/>
                    <a:pt x="393" y="312"/>
                  </a:cubicBezTo>
                  <a:cubicBezTo>
                    <a:pt x="500" y="205"/>
                    <a:pt x="652" y="143"/>
                    <a:pt x="795" y="143"/>
                  </a:cubicBezTo>
                  <a:close/>
                  <a:moveTo>
                    <a:pt x="799" y="0"/>
                  </a:moveTo>
                  <a:cubicBezTo>
                    <a:pt x="614" y="0"/>
                    <a:pt x="429" y="72"/>
                    <a:pt x="286" y="214"/>
                  </a:cubicBezTo>
                  <a:cubicBezTo>
                    <a:pt x="1" y="491"/>
                    <a:pt x="1" y="955"/>
                    <a:pt x="286" y="1231"/>
                  </a:cubicBezTo>
                  <a:cubicBezTo>
                    <a:pt x="429" y="1374"/>
                    <a:pt x="616" y="1445"/>
                    <a:pt x="795" y="1445"/>
                  </a:cubicBezTo>
                  <a:cubicBezTo>
                    <a:pt x="982" y="1445"/>
                    <a:pt x="1169" y="1374"/>
                    <a:pt x="1312" y="1231"/>
                  </a:cubicBezTo>
                  <a:cubicBezTo>
                    <a:pt x="1589" y="955"/>
                    <a:pt x="1589" y="491"/>
                    <a:pt x="1312" y="214"/>
                  </a:cubicBezTo>
                  <a:cubicBezTo>
                    <a:pt x="1169" y="72"/>
                    <a:pt x="984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627015" y="2702704"/>
              <a:ext cx="19902" cy="19902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107" y="0"/>
                  </a:moveTo>
                  <a:lnTo>
                    <a:pt x="0" y="98"/>
                  </a:lnTo>
                  <a:lnTo>
                    <a:pt x="553" y="651"/>
                  </a:lnTo>
                  <a:lnTo>
                    <a:pt x="651" y="54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75" name="Google Shape;775;p3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6" name="Google Shape;776;p30"/>
          <p:cNvGrpSpPr/>
          <p:nvPr/>
        </p:nvGrpSpPr>
        <p:grpSpPr>
          <a:xfrm>
            <a:off x="4504042" y="4522157"/>
            <a:ext cx="2469817" cy="251415"/>
            <a:chOff x="4885042" y="4630334"/>
            <a:chExt cx="2469817" cy="251415"/>
          </a:xfrm>
        </p:grpSpPr>
        <p:sp>
          <p:nvSpPr>
            <p:cNvPr id="777" name="Google Shape;777;p30"/>
            <p:cNvSpPr/>
            <p:nvPr/>
          </p:nvSpPr>
          <p:spPr>
            <a:xfrm>
              <a:off x="4885042" y="4711368"/>
              <a:ext cx="115200" cy="88562"/>
            </a:xfrm>
            <a:custGeom>
              <a:avLst/>
              <a:gdLst/>
              <a:ahLst/>
              <a:cxnLst/>
              <a:rect l="l" t="t" r="r" b="b"/>
              <a:pathLst>
                <a:path w="17930" h="13784" extrusionOk="0">
                  <a:moveTo>
                    <a:pt x="12887" y="1"/>
                  </a:moveTo>
                  <a:cubicBezTo>
                    <a:pt x="11206" y="1"/>
                    <a:pt x="9861" y="897"/>
                    <a:pt x="8965" y="2018"/>
                  </a:cubicBezTo>
                  <a:cubicBezTo>
                    <a:pt x="7956" y="897"/>
                    <a:pt x="6612" y="1"/>
                    <a:pt x="5043" y="1"/>
                  </a:cubicBezTo>
                  <a:cubicBezTo>
                    <a:pt x="2241" y="1"/>
                    <a:pt x="0" y="2242"/>
                    <a:pt x="0" y="5043"/>
                  </a:cubicBezTo>
                  <a:cubicBezTo>
                    <a:pt x="0" y="6500"/>
                    <a:pt x="560" y="7733"/>
                    <a:pt x="1457" y="8517"/>
                  </a:cubicBezTo>
                  <a:cubicBezTo>
                    <a:pt x="2241" y="9413"/>
                    <a:pt x="5603" y="12103"/>
                    <a:pt x="8853" y="13784"/>
                  </a:cubicBezTo>
                  <a:cubicBezTo>
                    <a:pt x="11766" y="11879"/>
                    <a:pt x="15464" y="9413"/>
                    <a:pt x="16249" y="8517"/>
                  </a:cubicBezTo>
                  <a:cubicBezTo>
                    <a:pt x="17257" y="7733"/>
                    <a:pt x="17817" y="6276"/>
                    <a:pt x="17817" y="4931"/>
                  </a:cubicBezTo>
                  <a:cubicBezTo>
                    <a:pt x="17929" y="2242"/>
                    <a:pt x="15688" y="1"/>
                    <a:pt x="12887" y="1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" name="Google Shape;778;p30"/>
            <p:cNvGrpSpPr/>
            <p:nvPr/>
          </p:nvGrpSpPr>
          <p:grpSpPr>
            <a:xfrm>
              <a:off x="7259094" y="4707805"/>
              <a:ext cx="95765" cy="95765"/>
              <a:chOff x="5925100" y="2102500"/>
              <a:chExt cx="372625" cy="372625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5925100" y="2102500"/>
                <a:ext cx="372625" cy="372625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4905" extrusionOk="0">
                    <a:moveTo>
                      <a:pt x="14904" y="7396"/>
                    </a:moveTo>
                    <a:cubicBezTo>
                      <a:pt x="14904" y="11542"/>
                      <a:pt x="11542" y="14904"/>
                      <a:pt x="7396" y="14904"/>
                    </a:cubicBezTo>
                    <a:cubicBezTo>
                      <a:pt x="3362" y="14904"/>
                      <a:pt x="0" y="11542"/>
                      <a:pt x="0" y="7396"/>
                    </a:cubicBezTo>
                    <a:cubicBezTo>
                      <a:pt x="0" y="3362"/>
                      <a:pt x="3362" y="0"/>
                      <a:pt x="7396" y="0"/>
                    </a:cubicBezTo>
                    <a:cubicBezTo>
                      <a:pt x="11542" y="0"/>
                      <a:pt x="14904" y="3362"/>
                      <a:pt x="14904" y="7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6110000" y="2214550"/>
                <a:ext cx="25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052" fill="none" extrusionOk="0">
                    <a:moveTo>
                      <a:pt x="0" y="1"/>
                    </a:moveTo>
                    <a:lnTo>
                      <a:pt x="0" y="6052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6034350" y="2287400"/>
                <a:ext cx="151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1" fill="none" extrusionOk="0">
                    <a:moveTo>
                      <a:pt x="6052" y="0"/>
                    </a:move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>
              <a:off x="6004324" y="4630334"/>
              <a:ext cx="251415" cy="251415"/>
              <a:chOff x="5664289" y="4604097"/>
              <a:chExt cx="302399" cy="302399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5664289" y="4604097"/>
                <a:ext cx="302399" cy="302399"/>
              </a:xfrm>
              <a:custGeom>
                <a:avLst/>
                <a:gdLst/>
                <a:ahLst/>
                <a:cxnLst/>
                <a:rect l="l" t="t" r="r" b="b"/>
                <a:pathLst>
                  <a:path w="47066" h="47066" extrusionOk="0">
                    <a:moveTo>
                      <a:pt x="47066" y="23533"/>
                    </a:moveTo>
                    <a:cubicBezTo>
                      <a:pt x="47066" y="36532"/>
                      <a:pt x="36532" y="47065"/>
                      <a:pt x="23533" y="47065"/>
                    </a:cubicBezTo>
                    <a:cubicBezTo>
                      <a:pt x="10534" y="47065"/>
                      <a:pt x="1" y="36532"/>
                      <a:pt x="1" y="23533"/>
                    </a:cubicBezTo>
                    <a:cubicBezTo>
                      <a:pt x="1" y="10534"/>
                      <a:pt x="10534" y="1"/>
                      <a:pt x="23533" y="1"/>
                    </a:cubicBezTo>
                    <a:cubicBezTo>
                      <a:pt x="36532" y="1"/>
                      <a:pt x="47066" y="10534"/>
                      <a:pt x="47066" y="235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787402" y="4712088"/>
                <a:ext cx="89288" cy="102961"/>
              </a:xfrm>
              <a:custGeom>
                <a:avLst/>
                <a:gdLst/>
                <a:ahLst/>
                <a:cxnLst/>
                <a:rect l="l" t="t" r="r" b="b"/>
                <a:pathLst>
                  <a:path w="13897" h="16025" extrusionOk="0">
                    <a:moveTo>
                      <a:pt x="1" y="1"/>
                    </a:moveTo>
                    <a:lnTo>
                      <a:pt x="1" y="16025"/>
                    </a:lnTo>
                    <a:lnTo>
                      <a:pt x="13896" y="80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71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>
              <a:off x="6722136" y="4721484"/>
              <a:ext cx="70559" cy="69120"/>
              <a:chOff x="4815725" y="2155725"/>
              <a:chExt cx="274550" cy="26895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4815725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9413" y="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042625" y="2155725"/>
                <a:ext cx="476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0758" extrusionOk="0">
                    <a:moveTo>
                      <a:pt x="1" y="0"/>
                    </a:moveTo>
                    <a:lnTo>
                      <a:pt x="1" y="10758"/>
                    </a:lnTo>
                    <a:lnTo>
                      <a:pt x="1906" y="10758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788;p30"/>
            <p:cNvGrpSpPr/>
            <p:nvPr/>
          </p:nvGrpSpPr>
          <p:grpSpPr>
            <a:xfrm>
              <a:off x="5466640" y="4721484"/>
              <a:ext cx="71285" cy="69120"/>
              <a:chOff x="2636175" y="2155725"/>
              <a:chExt cx="277375" cy="268950"/>
            </a:xfrm>
          </p:grpSpPr>
          <p:sp>
            <p:nvSpPr>
              <p:cNvPr id="789" name="Google Shape;789;p30"/>
              <p:cNvSpPr/>
              <p:nvPr/>
            </p:nvSpPr>
            <p:spPr>
              <a:xfrm>
                <a:off x="2678200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9413" y="0"/>
                    </a:moveTo>
                    <a:lnTo>
                      <a:pt x="0" y="5267"/>
                    </a:lnTo>
                    <a:lnTo>
                      <a:pt x="9413" y="10758"/>
                    </a:lnTo>
                    <a:lnTo>
                      <a:pt x="9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2636175" y="2155725"/>
                <a:ext cx="504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2017" y="10758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1" name="Google Shape;791;p30"/>
          <p:cNvGrpSpPr/>
          <p:nvPr/>
        </p:nvGrpSpPr>
        <p:grpSpPr>
          <a:xfrm>
            <a:off x="2705200" y="4862825"/>
            <a:ext cx="6067500" cy="89400"/>
            <a:chOff x="2705200" y="4934263"/>
            <a:chExt cx="6067500" cy="89400"/>
          </a:xfrm>
        </p:grpSpPr>
        <p:cxnSp>
          <p:nvCxnSpPr>
            <p:cNvPr id="792" name="Google Shape;792;p30"/>
            <p:cNvCxnSpPr/>
            <p:nvPr/>
          </p:nvCxnSpPr>
          <p:spPr>
            <a:xfrm>
              <a:off x="2705200" y="4980950"/>
              <a:ext cx="6067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30"/>
            <p:cNvCxnSpPr/>
            <p:nvPr/>
          </p:nvCxnSpPr>
          <p:spPr>
            <a:xfrm>
              <a:off x="2705200" y="4980950"/>
              <a:ext cx="4269000" cy="0"/>
            </a:xfrm>
            <a:prstGeom prst="straightConnector1">
              <a:avLst/>
            </a:prstGeom>
            <a:noFill/>
            <a:ln w="28575" cap="flat" cmpd="sng">
              <a:solidFill>
                <a:srgbClr val="88C59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4" name="Google Shape;794;p30"/>
            <p:cNvSpPr/>
            <p:nvPr/>
          </p:nvSpPr>
          <p:spPr>
            <a:xfrm>
              <a:off x="6918125" y="4934263"/>
              <a:ext cx="89400" cy="89400"/>
            </a:xfrm>
            <a:prstGeom prst="ellipse">
              <a:avLst/>
            </a:prstGeom>
            <a:solidFill>
              <a:srgbClr val="88C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798" name="Google Shape;798;p30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0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03" name="Google Shape;803;p30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0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>
            <a:hlinkClick r:id="rId3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08" name="Google Shape;808;p30">
            <a:hlinkClick r:id="rId4" action="ppaction://hlinksldjump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Vs Solution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9" name="Google Shape;809;p30">
            <a:hlinkClick r:id="" action="ppaction://noaction"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Product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0" name="Google Shape;810;p30">
            <a:hlinkClick r:id="" action="ppaction://noaction"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&amp; Competition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1" name="Google Shape;811;p30">
            <a:hlinkClick r:id="" action="ppaction://noaction"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Model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12" name="Google Shape;812;p3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30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30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30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0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820" name="Google Shape;820;p30"/>
            <p:cNvSpPr/>
            <p:nvPr/>
          </p:nvSpPr>
          <p:spPr>
            <a:xfrm>
              <a:off x="859005" y="2667020"/>
              <a:ext cx="31349" cy="31349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48108" y="2705695"/>
              <a:ext cx="53144" cy="17460"/>
            </a:xfrm>
            <a:custGeom>
              <a:avLst/>
              <a:gdLst/>
              <a:ahLst/>
              <a:cxnLst/>
              <a:rect l="l" t="t" r="r" b="b"/>
              <a:pathLst>
                <a:path w="1741" h="572" extrusionOk="0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0">
            <a:hlinkClick r:id="rId5" action="ppaction://hlinksldjump"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THANKS!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30">
            <a:hlinkClick r:id="rId6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0" r:id="rId5"/>
    <p:sldLayoutId id="2147483681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5170">
          <p15:clr>
            <a:srgbClr val="EA4335"/>
          </p15:clr>
        </p15:guide>
        <p15:guide id="7" pos="1506">
          <p15:clr>
            <a:srgbClr val="EA4335"/>
          </p15:clr>
        </p15:guide>
        <p15:guide id="8" pos="333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slide" Target="slide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34"/>
          <p:cNvGrpSpPr/>
          <p:nvPr/>
        </p:nvGrpSpPr>
        <p:grpSpPr>
          <a:xfrm>
            <a:off x="6803" y="234600"/>
            <a:ext cx="2312482" cy="3918378"/>
            <a:chOff x="0" y="184950"/>
            <a:chExt cx="2489100" cy="4773600"/>
          </a:xfrm>
        </p:grpSpPr>
        <p:sp>
          <p:nvSpPr>
            <p:cNvPr id="835" name="Google Shape;835;p34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34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39" name="Google Shape;839;p34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40" name="Google Shape;840;p34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34"/>
          <p:cNvSpPr/>
          <p:nvPr/>
        </p:nvSpPr>
        <p:spPr>
          <a:xfrm>
            <a:off x="3546780" y="3046892"/>
            <a:ext cx="3987441" cy="7543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4"/>
          <p:cNvSpPr txBox="1">
            <a:spLocks noGrp="1"/>
          </p:cNvSpPr>
          <p:nvPr>
            <p:ph type="subTitle" idx="1"/>
          </p:nvPr>
        </p:nvSpPr>
        <p:spPr>
          <a:xfrm>
            <a:off x="3417100" y="3263156"/>
            <a:ext cx="424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Lam Hao Fah </a:t>
            </a:r>
            <a:r>
              <a:rPr lang="en" sz="1400"/>
              <a:t>(U2121999H)</a:t>
            </a:r>
            <a:endParaRPr lang="en" sz="1400">
              <a:latin typeface="Poppins"/>
              <a:ea typeface="Poppins"/>
              <a:cs typeface="Poppins"/>
              <a:sym typeface="Poppins"/>
            </a:endParaRPr>
          </a:p>
          <a:p>
            <a:pPr marL="0" indent="0"/>
            <a:r>
              <a:rPr lang="en" sz="1400"/>
              <a:t>Jovin Ng (U2122252D)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Ng Shang Yau (U2121960G)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4" name="Google Shape;844;p34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4">
            <a:hlinkClick r:id="rId4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6" name="Google Shape;846;p34">
            <a:hlinkClick r:id="rId5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7" name="Google Shape;847;p34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48" name="Google Shape;848;p34">
            <a:hlinkClick r:id="rId6" action="ppaction://hlinksldjump"/>
          </p:cNvPr>
          <p:cNvSpPr txBox="1"/>
          <p:nvPr/>
        </p:nvSpPr>
        <p:spPr>
          <a:xfrm>
            <a:off x="917288" y="1588655"/>
            <a:ext cx="1250700" cy="37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00" i="1">
                <a:solidFill>
                  <a:schemeClr val="lt1"/>
                </a:solidFill>
                <a:latin typeface="Poppins Light"/>
              </a:rPr>
              <a:t>Motivation &amp; Problem Formulation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851" name="Google Shape;851;p34">
            <a:hlinkClick r:id="" action="ppaction://noaction"/>
          </p:cNvPr>
          <p:cNvSpPr txBox="1"/>
          <p:nvPr/>
        </p:nvSpPr>
        <p:spPr>
          <a:xfrm>
            <a:off x="917288" y="366921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</p:txBody>
      </p:sp>
      <p:cxnSp>
        <p:nvCxnSpPr>
          <p:cNvPr id="852" name="Google Shape;852;p34"/>
          <p:cNvCxnSpPr/>
          <p:nvPr/>
        </p:nvCxnSpPr>
        <p:spPr>
          <a:xfrm flipH="1">
            <a:off x="4277" y="688600"/>
            <a:ext cx="266396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34"/>
          <p:cNvCxnSpPr/>
          <p:nvPr/>
        </p:nvCxnSpPr>
        <p:spPr>
          <a:xfrm flipH="1">
            <a:off x="16883" y="1137397"/>
            <a:ext cx="2285763" cy="12605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34"/>
          <p:cNvSpPr/>
          <p:nvPr/>
        </p:nvSpPr>
        <p:spPr>
          <a:xfrm>
            <a:off x="523226" y="213381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6" name="Google Shape;856;p34"/>
          <p:cNvSpPr/>
          <p:nvPr/>
        </p:nvSpPr>
        <p:spPr>
          <a:xfrm>
            <a:off x="516422" y="269166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7" name="Google Shape;857;p34"/>
          <p:cNvSpPr/>
          <p:nvPr/>
        </p:nvSpPr>
        <p:spPr>
          <a:xfrm>
            <a:off x="523226" y="374617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8" name="Google Shape;858;p34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4"/>
          <p:cNvSpPr txBox="1">
            <a:spLocks noGrp="1"/>
          </p:cNvSpPr>
          <p:nvPr>
            <p:ph type="ctrTitle"/>
          </p:nvPr>
        </p:nvSpPr>
        <p:spPr>
          <a:xfrm>
            <a:off x="3417100" y="1120350"/>
            <a:ext cx="4190400" cy="21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0">
                <a:solidFill>
                  <a:srgbClr val="A9F5B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SC1015</a:t>
            </a:r>
            <a:br>
              <a:rPr lang="en" sz="5600" b="0">
                <a:latin typeface="Poppins Medium"/>
                <a:ea typeface="Poppins Medium"/>
                <a:cs typeface="Poppins Medium"/>
              </a:rPr>
            </a:br>
            <a:r>
              <a:rPr lang="en" sz="2000" b="0">
                <a:solidFill>
                  <a:srgbClr val="A9F5B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Group 8</a:t>
            </a:r>
            <a:endParaRPr sz="5600" b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860" name="Google Shape;860;p34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861" name="Google Shape;861;p34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34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864" name="Google Shape;864;p34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0" name="Google Shape;870;p34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34"/>
          <p:cNvCxnSpPr>
            <a:endCxn id="872" idx="6"/>
          </p:cNvCxnSpPr>
          <p:nvPr/>
        </p:nvCxnSpPr>
        <p:spPr>
          <a:xfrm rot="10800000" flipH="1">
            <a:off x="2705497" y="4907525"/>
            <a:ext cx="891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Google Shape;872;p34"/>
          <p:cNvSpPr/>
          <p:nvPr/>
        </p:nvSpPr>
        <p:spPr>
          <a:xfrm>
            <a:off x="2705197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27;p36">
            <a:hlinkClick r:id="" action="ppaction://noaction"/>
            <a:extLst>
              <a:ext uri="{FF2B5EF4-FFF2-40B4-BE49-F238E27FC236}">
                <a16:creationId xmlns:a16="http://schemas.microsoft.com/office/drawing/2014/main" id="{36AB65BF-90AA-B1B6-FD1B-CCA40F867507}"/>
              </a:ext>
            </a:extLst>
          </p:cNvPr>
          <p:cNvSpPr txBox="1"/>
          <p:nvPr/>
        </p:nvSpPr>
        <p:spPr>
          <a:xfrm>
            <a:off x="917288" y="209673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Preparing &amp; Cleaning the Data</a:t>
            </a:r>
            <a:endParaRPr sz="11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" name="Google Shape;928;p36">
            <a:hlinkClick r:id="" action="ppaction://noaction"/>
            <a:extLst>
              <a:ext uri="{FF2B5EF4-FFF2-40B4-BE49-F238E27FC236}">
                <a16:creationId xmlns:a16="http://schemas.microsoft.com/office/drawing/2014/main" id="{E01D3CAE-F594-F90D-4E40-01319EE916FF}"/>
              </a:ext>
            </a:extLst>
          </p:cNvPr>
          <p:cNvSpPr txBox="1"/>
          <p:nvPr/>
        </p:nvSpPr>
        <p:spPr>
          <a:xfrm>
            <a:off x="897172" y="2949998"/>
            <a:ext cx="14282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Regression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Linear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Random Forest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Gradient Boosting</a:t>
            </a:r>
            <a:endParaRPr lang="en-US" sz="1100" i="1">
              <a:solidFill>
                <a:schemeClr val="lt1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205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BC16018E-C80A-4C81-83BF-6BE60D71C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35D87F-A8BD-4135-A337-E95C2A15636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HOME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43027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1944875" y="2420086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&amp; Cleaning the Data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43027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78D61779-4CDE-4C09-BBCE-A1351804C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93F793C-5A64-4FE7-A4B8-A564AF5B113B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  <p:extLst>
      <p:ext uri="{BB962C8B-B14F-4D97-AF65-F5344CB8AC3E}">
        <p14:creationId xmlns:p14="http://schemas.microsoft.com/office/powerpoint/2010/main" val="320114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D0DE683-1861-AC81-A7B9-EB9373BF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84" y="23867"/>
            <a:ext cx="3456556" cy="841800"/>
          </a:xfrm>
        </p:spPr>
        <p:txBody>
          <a:bodyPr/>
          <a:lstStyle/>
          <a:p>
            <a:pPr algn="l"/>
            <a:r>
              <a:rPr lang="en-SG" sz="2200"/>
              <a:t>Information of Dataset</a:t>
            </a:r>
            <a:endParaRPr lang="en-US" sz="22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C1F5B4-F598-1399-D7D1-C0E53506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3" y="1264784"/>
            <a:ext cx="4724400" cy="1076325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A95C513-BCAA-83A1-6E62-12CD03D54EA2}"/>
              </a:ext>
            </a:extLst>
          </p:cNvPr>
          <p:cNvSpPr txBox="1">
            <a:spLocks/>
          </p:cNvSpPr>
          <p:nvPr/>
        </p:nvSpPr>
        <p:spPr>
          <a:xfrm>
            <a:off x="854095" y="2494319"/>
            <a:ext cx="4061235" cy="121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SG" sz="1600"/>
          </a:p>
          <a:p>
            <a:pPr algn="l"/>
            <a:r>
              <a:rPr lang="en-SG" sz="1600"/>
              <a:t>- Shape: 1556 rows, 22 columns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Some columns have null values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A867B522-8AC3-B98C-3E57-768F02917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896" y="962026"/>
            <a:ext cx="3086100" cy="29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8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27F7668-ADC6-77F3-877C-7D388FBA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Removal of Null Values</a:t>
            </a:r>
            <a:endParaRPr lang="en-US" sz="2200"/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8F727B82-3757-0858-D579-6E1DC8544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8" r="-156" b="39895"/>
          <a:stretch/>
        </p:blipFill>
        <p:spPr>
          <a:xfrm>
            <a:off x="1302204" y="797379"/>
            <a:ext cx="2974449" cy="337431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990EDF4-D87D-ED64-C657-743869ABD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0" t="59842" r="29173" b="-176"/>
          <a:stretch/>
        </p:blipFill>
        <p:spPr>
          <a:xfrm>
            <a:off x="4765222" y="919843"/>
            <a:ext cx="2851590" cy="31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8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FDADCF6-1147-8868-A59B-BF3B17D8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3EF4E8-B08D-86D7-6DF7-482AE61A1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" r="-177" b="-192"/>
          <a:stretch/>
        </p:blipFill>
        <p:spPr>
          <a:xfrm>
            <a:off x="4829481" y="683669"/>
            <a:ext cx="3854912" cy="352209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D64329-2DB1-9C6F-AC5B-9D89AE3DDB7F}"/>
              </a:ext>
            </a:extLst>
          </p:cNvPr>
          <p:cNvSpPr txBox="1">
            <a:spLocks/>
          </p:cNvSpPr>
          <p:nvPr/>
        </p:nvSpPr>
        <p:spPr>
          <a:xfrm>
            <a:off x="523226" y="1242921"/>
            <a:ext cx="4491185" cy="1925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SG" sz="1600"/>
          </a:p>
          <a:p>
            <a:pPr algn="l"/>
            <a:r>
              <a:rPr lang="en-SG" sz="1600"/>
              <a:t>- Interactive plots using </a:t>
            </a:r>
            <a:r>
              <a:rPr lang="en-SG" sz="1600" err="1"/>
              <a:t>Plotly</a:t>
            </a:r>
            <a:endParaRPr lang="en-SG" sz="1600"/>
          </a:p>
          <a:p>
            <a:pPr algn="l"/>
            <a:endParaRPr lang="en-SG" sz="1600"/>
          </a:p>
          <a:p>
            <a:pPr algn="l"/>
            <a:r>
              <a:rPr lang="en-SG" sz="1600"/>
              <a:t>- Predictor Variables: Popularity, </a:t>
            </a:r>
            <a:r>
              <a:rPr lang="en-SG" sz="1600" err="1"/>
              <a:t>Speechiness</a:t>
            </a:r>
            <a:r>
              <a:rPr lang="en-SG" sz="1600"/>
              <a:t>, Tempo etc.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Mix of left &amp; right skewed data</a:t>
            </a:r>
          </a:p>
        </p:txBody>
      </p:sp>
    </p:spTree>
    <p:extLst>
      <p:ext uri="{BB962C8B-B14F-4D97-AF65-F5344CB8AC3E}">
        <p14:creationId xmlns:p14="http://schemas.microsoft.com/office/powerpoint/2010/main" val="82993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ABFBD6C-B8C1-7190-54E3-133F4B31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F395DC-46EF-5A66-5676-A9A421DA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32" y="821191"/>
            <a:ext cx="3535136" cy="3378654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2B3BDDB-6587-FF43-CA3D-1BF2B34EE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86" y="820511"/>
            <a:ext cx="3575957" cy="33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A61C186-18BC-796F-B6C3-C2970D90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9CFF80B-9FB9-AC78-744D-CDC1E33BCCCB}"/>
              </a:ext>
            </a:extLst>
          </p:cNvPr>
          <p:cNvSpPr txBox="1">
            <a:spLocks/>
          </p:cNvSpPr>
          <p:nvPr/>
        </p:nvSpPr>
        <p:spPr>
          <a:xfrm>
            <a:off x="205172" y="1266901"/>
            <a:ext cx="4279787" cy="217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Response Variable: Streams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Right skewed data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Mostly congregated within 5M to 7M range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341ABE4F-BDCE-219C-F0C9-39121B1AA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361" y="1180419"/>
            <a:ext cx="4399190" cy="23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4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2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8E05DF5-A909-A7E4-414E-05375076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6" y="1543730"/>
            <a:ext cx="4331154" cy="217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828197-1722-DC92-D7C4-976C1049C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075" y="1544411"/>
            <a:ext cx="3970565" cy="217034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C23470A-95C6-CC6A-F782-055B76FE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DF6DA-C831-D88C-F383-166B1628B638}"/>
              </a:ext>
            </a:extLst>
          </p:cNvPr>
          <p:cNvSpPr txBox="1"/>
          <p:nvPr/>
        </p:nvSpPr>
        <p:spPr>
          <a:xfrm>
            <a:off x="2935803" y="978090"/>
            <a:ext cx="32696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SG" sz="1600" b="1">
                <a:solidFill>
                  <a:srgbClr val="D5F979"/>
                </a:solidFill>
                <a:latin typeface="Poppins"/>
              </a:rPr>
              <a:t>Response Variable: Streams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0352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8602EF8-FC88-4032-B3E5-5324EE79DF6A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Duplicated Song IDs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F64250-18F6-438E-BD4E-DA8D158B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91" y="720083"/>
            <a:ext cx="3045429" cy="356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78228634-649E-4A6B-B5E6-F446572F3EE5}"/>
              </a:ext>
            </a:extLst>
          </p:cNvPr>
          <p:cNvSpPr txBox="1">
            <a:spLocks/>
          </p:cNvSpPr>
          <p:nvPr/>
        </p:nvSpPr>
        <p:spPr>
          <a:xfrm>
            <a:off x="4271802" y="1336203"/>
            <a:ext cx="4279787" cy="134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Dataset contains duplicated Song IDs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Total = 29 Songs	</a:t>
            </a:r>
          </a:p>
        </p:txBody>
      </p:sp>
    </p:spTree>
    <p:extLst>
      <p:ext uri="{BB962C8B-B14F-4D97-AF65-F5344CB8AC3E}">
        <p14:creationId xmlns:p14="http://schemas.microsoft.com/office/powerpoint/2010/main" val="189398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2E1490-8EC2-4172-8E32-97BA08210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90" y="699699"/>
            <a:ext cx="4265957" cy="35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02BDE452-1438-4C7C-A223-70C6C386D8E7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Duplicated Song IDs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FBD9E8A9-9047-4EF2-8B76-BDBA1AE1FD72}"/>
              </a:ext>
            </a:extLst>
          </p:cNvPr>
          <p:cNvSpPr txBox="1">
            <a:spLocks/>
          </p:cNvSpPr>
          <p:nvPr/>
        </p:nvSpPr>
        <p:spPr>
          <a:xfrm>
            <a:off x="5429876" y="1301106"/>
            <a:ext cx="3342824" cy="158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“.drop_duplicates” method on column “Song ID”</a:t>
            </a:r>
          </a:p>
        </p:txBody>
      </p:sp>
    </p:spTree>
    <p:extLst>
      <p:ext uri="{BB962C8B-B14F-4D97-AF65-F5344CB8AC3E}">
        <p14:creationId xmlns:p14="http://schemas.microsoft.com/office/powerpoint/2010/main" val="360133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02BDE452-1438-4C7C-A223-70C6C386D8E7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“Popularity” Column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8767BE-C377-4758-ABFA-694A03D0B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4" t="22275" r="14393" b="61358"/>
          <a:stretch/>
        </p:blipFill>
        <p:spPr bwMode="auto">
          <a:xfrm>
            <a:off x="5085640" y="1145800"/>
            <a:ext cx="3792675" cy="137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1D09CC6-890A-4EDD-9782-6D15D182CFA2}"/>
              </a:ext>
            </a:extLst>
          </p:cNvPr>
          <p:cNvSpPr txBox="1">
            <a:spLocks/>
          </p:cNvSpPr>
          <p:nvPr/>
        </p:nvSpPr>
        <p:spPr>
          <a:xfrm>
            <a:off x="205172" y="1293764"/>
            <a:ext cx="4678555" cy="217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Values of “0” under “Popularity”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“Popularity” is the cumulative measure of how popular a song is 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Impossible for “Popularity” values to be so low </a:t>
            </a:r>
          </a:p>
          <a:p>
            <a:pPr algn="l"/>
            <a:endParaRPr lang="en-SG" sz="1600"/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E7C0561-0B5A-46DD-B1BC-E2F3620217E4}"/>
              </a:ext>
            </a:extLst>
          </p:cNvPr>
          <p:cNvSpPr txBox="1">
            <a:spLocks/>
          </p:cNvSpPr>
          <p:nvPr/>
        </p:nvSpPr>
        <p:spPr>
          <a:xfrm>
            <a:off x="5054683" y="2695350"/>
            <a:ext cx="4089317" cy="77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Reverse recency bias: Newly released songs not graded fairly for “Popularity”</a:t>
            </a:r>
          </a:p>
        </p:txBody>
      </p:sp>
    </p:spTree>
    <p:extLst>
      <p:ext uri="{BB962C8B-B14F-4D97-AF65-F5344CB8AC3E}">
        <p14:creationId xmlns:p14="http://schemas.microsoft.com/office/powerpoint/2010/main" val="143412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6"/>
          <p:cNvSpPr/>
          <p:nvPr/>
        </p:nvSpPr>
        <p:spPr>
          <a:xfrm>
            <a:off x="5509057" y="296545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2503743" y="2985861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5509057" y="156450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2503743" y="1584911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 txBox="1">
            <a:spLocks noGrp="1"/>
          </p:cNvSpPr>
          <p:nvPr>
            <p:ph type="title" idx="2"/>
          </p:nvPr>
        </p:nvSpPr>
        <p:spPr>
          <a:xfrm>
            <a:off x="3222906" y="1688955"/>
            <a:ext cx="205090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Motivation &amp; Problem Formulation</a:t>
            </a:r>
            <a:endParaRPr lang="en-SG"/>
          </a:p>
        </p:txBody>
      </p:sp>
      <p:sp>
        <p:nvSpPr>
          <p:cNvPr id="899" name="Google Shape;899;p36"/>
          <p:cNvSpPr txBox="1">
            <a:spLocks noGrp="1"/>
          </p:cNvSpPr>
          <p:nvPr>
            <p:ph type="title" idx="3"/>
          </p:nvPr>
        </p:nvSpPr>
        <p:spPr>
          <a:xfrm>
            <a:off x="6228478" y="1639950"/>
            <a:ext cx="262028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&amp; Cleaning the Data</a:t>
            </a:r>
            <a:endParaRPr/>
          </a:p>
        </p:txBody>
      </p:sp>
      <p:sp>
        <p:nvSpPr>
          <p:cNvPr id="901" name="Google Shape;901;p36"/>
          <p:cNvSpPr txBox="1">
            <a:spLocks noGrp="1"/>
          </p:cNvSpPr>
          <p:nvPr>
            <p:ph type="title" idx="5"/>
          </p:nvPr>
        </p:nvSpPr>
        <p:spPr>
          <a:xfrm>
            <a:off x="3222906" y="3065733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903" name="Google Shape;903;p36"/>
          <p:cNvSpPr txBox="1">
            <a:spLocks noGrp="1"/>
          </p:cNvSpPr>
          <p:nvPr>
            <p:ph type="title" idx="7"/>
          </p:nvPr>
        </p:nvSpPr>
        <p:spPr>
          <a:xfrm>
            <a:off x="6263403" y="3044407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05" name="Google Shape;905;p36"/>
          <p:cNvSpPr txBox="1">
            <a:spLocks noGrp="1"/>
          </p:cNvSpPr>
          <p:nvPr>
            <p:ph type="title" idx="9"/>
          </p:nvPr>
        </p:nvSpPr>
        <p:spPr>
          <a:xfrm>
            <a:off x="2503737" y="1686311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6" name="Google Shape;906;p36"/>
          <p:cNvSpPr txBox="1">
            <a:spLocks noGrp="1"/>
          </p:cNvSpPr>
          <p:nvPr>
            <p:ph type="title" idx="13"/>
          </p:nvPr>
        </p:nvSpPr>
        <p:spPr>
          <a:xfrm>
            <a:off x="2503668" y="3087261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7" name="Google Shape;907;p36"/>
          <p:cNvSpPr txBox="1">
            <a:spLocks noGrp="1"/>
          </p:cNvSpPr>
          <p:nvPr>
            <p:ph type="title" idx="14"/>
          </p:nvPr>
        </p:nvSpPr>
        <p:spPr>
          <a:xfrm>
            <a:off x="5509057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8" name="Google Shape;908;p36"/>
          <p:cNvSpPr txBox="1">
            <a:spLocks noGrp="1"/>
          </p:cNvSpPr>
          <p:nvPr>
            <p:ph type="title" idx="15"/>
          </p:nvPr>
        </p:nvSpPr>
        <p:spPr>
          <a:xfrm>
            <a:off x="5509057" y="3062350"/>
            <a:ext cx="67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09" name="Google Shape;909;p36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10" name="Google Shape;910;p36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36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13" name="Google Shape;913;p36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6"/>
          <p:cNvGrpSpPr/>
          <p:nvPr/>
        </p:nvGrpSpPr>
        <p:grpSpPr>
          <a:xfrm>
            <a:off x="0" y="234600"/>
            <a:ext cx="2288655" cy="3908300"/>
            <a:chOff x="0" y="184950"/>
            <a:chExt cx="2489100" cy="4773600"/>
          </a:xfrm>
        </p:grpSpPr>
        <p:sp>
          <p:nvSpPr>
            <p:cNvPr id="916" name="Google Shape;916;p36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0" name="Google Shape;930;p36"/>
          <p:cNvCxnSpPr/>
          <p:nvPr/>
        </p:nvCxnSpPr>
        <p:spPr>
          <a:xfrm flipH="1" flipV="1">
            <a:off x="75" y="702316"/>
            <a:ext cx="2323548" cy="2286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36"/>
          <p:cNvCxnSpPr/>
          <p:nvPr/>
        </p:nvCxnSpPr>
        <p:spPr>
          <a:xfrm flipH="1">
            <a:off x="-4497" y="1136656"/>
            <a:ext cx="2341836" cy="9144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2" name="Google Shape;942;p36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43" name="Google Shape;943;p36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36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46" name="Google Shape;946;p36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8" name="Google Shape;948;p36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36"/>
          <p:cNvCxnSpPr>
            <a:endCxn id="950" idx="2"/>
          </p:cNvCxnSpPr>
          <p:nvPr/>
        </p:nvCxnSpPr>
        <p:spPr>
          <a:xfrm rot="10800000" flipH="1">
            <a:off x="2705239" y="4907525"/>
            <a:ext cx="3747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0" name="Google Shape;950;p36"/>
          <p:cNvSpPr/>
          <p:nvPr/>
        </p:nvSpPr>
        <p:spPr>
          <a:xfrm>
            <a:off x="3079939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1" name="Google Shape;951;p36"/>
          <p:cNvCxnSpPr>
            <a:endCxn id="950" idx="2"/>
          </p:cNvCxnSpPr>
          <p:nvPr/>
        </p:nvCxnSpPr>
        <p:spPr>
          <a:xfrm rot="10800000" flipH="1">
            <a:off x="2705539" y="4907525"/>
            <a:ext cx="3744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36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67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0002B8F2-5D89-442C-B97D-12D122EE9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0DBA442-EECF-4121-A50A-459514226D3C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HOME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grpSp>
        <p:nvGrpSpPr>
          <p:cNvPr id="4" name="Google Shape;834;p34">
            <a:extLst>
              <a:ext uri="{FF2B5EF4-FFF2-40B4-BE49-F238E27FC236}">
                <a16:creationId xmlns:a16="http://schemas.microsoft.com/office/drawing/2014/main" id="{16908F1E-CEF6-724F-7718-BBA8A2D678F2}"/>
              </a:ext>
            </a:extLst>
          </p:cNvPr>
          <p:cNvGrpSpPr/>
          <p:nvPr/>
        </p:nvGrpSpPr>
        <p:grpSpPr>
          <a:xfrm>
            <a:off x="6803" y="234600"/>
            <a:ext cx="2312482" cy="3918378"/>
            <a:chOff x="0" y="184950"/>
            <a:chExt cx="2489100" cy="4773600"/>
          </a:xfrm>
        </p:grpSpPr>
        <p:sp>
          <p:nvSpPr>
            <p:cNvPr id="65" name="Google Shape;835;p34">
              <a:extLst>
                <a:ext uri="{FF2B5EF4-FFF2-40B4-BE49-F238E27FC236}">
                  <a16:creationId xmlns:a16="http://schemas.microsoft.com/office/drawing/2014/main" id="{D60455D7-718E-3BD8-32E9-4DEA0E0AFD28}"/>
                </a:ext>
              </a:extLst>
            </p:cNvPr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36;p34">
              <a:extLst>
                <a:ext uri="{FF2B5EF4-FFF2-40B4-BE49-F238E27FC236}">
                  <a16:creationId xmlns:a16="http://schemas.microsoft.com/office/drawing/2014/main" id="{360C62BA-3559-B38A-DA56-A1F25A4AD621}"/>
                </a:ext>
              </a:extLst>
            </p:cNvPr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37;p34">
              <a:extLst>
                <a:ext uri="{FF2B5EF4-FFF2-40B4-BE49-F238E27FC236}">
                  <a16:creationId xmlns:a16="http://schemas.microsoft.com/office/drawing/2014/main" id="{0BC613A5-86D3-B847-159B-88D22B165DD9}"/>
                </a:ext>
              </a:extLst>
            </p:cNvPr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838;p34">
            <a:extLst>
              <a:ext uri="{FF2B5EF4-FFF2-40B4-BE49-F238E27FC236}">
                <a16:creationId xmlns:a16="http://schemas.microsoft.com/office/drawing/2014/main" id="{BB41CEA9-D2A4-ED1B-A9EB-DD20C1FA295F}"/>
              </a:ext>
            </a:extLst>
          </p:cNvPr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" name="Google Shape;839;p34">
            <a:extLst>
              <a:ext uri="{FF2B5EF4-FFF2-40B4-BE49-F238E27FC236}">
                <a16:creationId xmlns:a16="http://schemas.microsoft.com/office/drawing/2014/main" id="{6EA20A9E-DA7B-7168-E919-6981DFF7204A}"/>
              </a:ext>
            </a:extLst>
          </p:cNvPr>
          <p:cNvGrpSpPr/>
          <p:nvPr/>
        </p:nvGrpSpPr>
        <p:grpSpPr>
          <a:xfrm>
            <a:off x="156242" y="1265602"/>
            <a:ext cx="222709" cy="222690"/>
            <a:chOff x="4436963" y="889641"/>
            <a:chExt cx="363309" cy="363278"/>
          </a:xfrm>
        </p:grpSpPr>
        <p:sp>
          <p:nvSpPr>
            <p:cNvPr id="72" name="Google Shape;840;p34">
              <a:extLst>
                <a:ext uri="{FF2B5EF4-FFF2-40B4-BE49-F238E27FC236}">
                  <a16:creationId xmlns:a16="http://schemas.microsoft.com/office/drawing/2014/main" id="{B69A9261-8E17-FEC5-9D9D-E0EFC3D81213}"/>
                </a:ext>
              </a:extLst>
            </p:cNvPr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1;p34">
              <a:extLst>
                <a:ext uri="{FF2B5EF4-FFF2-40B4-BE49-F238E27FC236}">
                  <a16:creationId xmlns:a16="http://schemas.microsoft.com/office/drawing/2014/main" id="{EFD3E655-E91E-A916-E8DF-F41181671B87}"/>
                </a:ext>
              </a:extLst>
            </p:cNvPr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44;p34">
            <a:extLst>
              <a:ext uri="{FF2B5EF4-FFF2-40B4-BE49-F238E27FC236}">
                <a16:creationId xmlns:a16="http://schemas.microsoft.com/office/drawing/2014/main" id="{10FEDC31-C65E-A2D2-34FD-3EA2D731ABA9}"/>
              </a:ext>
            </a:extLst>
          </p:cNvPr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5;p34">
            <a:hlinkClick r:id="rId5" action="ppaction://hlinksldjump"/>
            <a:extLst>
              <a:ext uri="{FF2B5EF4-FFF2-40B4-BE49-F238E27FC236}">
                <a16:creationId xmlns:a16="http://schemas.microsoft.com/office/drawing/2014/main" id="{A9E11575-C684-89DC-9D8B-B9003C654430}"/>
              </a:ext>
            </a:extLst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846;p34">
            <a:hlinkClick r:id="rId6" action="ppaction://hlinksldjump"/>
            <a:extLst>
              <a:ext uri="{FF2B5EF4-FFF2-40B4-BE49-F238E27FC236}">
                <a16:creationId xmlns:a16="http://schemas.microsoft.com/office/drawing/2014/main" id="{5691ED03-185B-D82D-EFBF-D5CFB14C0468}"/>
              </a:ext>
            </a:extLst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847;p34">
            <a:extLst>
              <a:ext uri="{FF2B5EF4-FFF2-40B4-BE49-F238E27FC236}">
                <a16:creationId xmlns:a16="http://schemas.microsoft.com/office/drawing/2014/main" id="{6BD9F87C-CB31-8E16-0ADC-4D1A11270A8E}"/>
              </a:ext>
            </a:extLst>
          </p:cNvPr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" name="Google Shape;848;p34">
            <a:hlinkClick r:id="" action="ppaction://noaction"/>
            <a:extLst>
              <a:ext uri="{FF2B5EF4-FFF2-40B4-BE49-F238E27FC236}">
                <a16:creationId xmlns:a16="http://schemas.microsoft.com/office/drawing/2014/main" id="{0057AB7D-5D25-4746-250C-C7F9A8669488}"/>
              </a:ext>
            </a:extLst>
          </p:cNvPr>
          <p:cNvSpPr txBox="1"/>
          <p:nvPr/>
        </p:nvSpPr>
        <p:spPr>
          <a:xfrm>
            <a:off x="917288" y="1588655"/>
            <a:ext cx="1250700" cy="37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00" i="1">
                <a:solidFill>
                  <a:schemeClr val="lt1"/>
                </a:solidFill>
                <a:latin typeface="Poppins Light"/>
              </a:rPr>
              <a:t>Motivation &amp; Problem Formulation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oogle Shape;851;p34">
            <a:hlinkClick r:id="" action="ppaction://noaction"/>
            <a:extLst>
              <a:ext uri="{FF2B5EF4-FFF2-40B4-BE49-F238E27FC236}">
                <a16:creationId xmlns:a16="http://schemas.microsoft.com/office/drawing/2014/main" id="{40F4D296-2B55-15C7-423E-3494D5425604}"/>
              </a:ext>
            </a:extLst>
          </p:cNvPr>
          <p:cNvSpPr txBox="1"/>
          <p:nvPr/>
        </p:nvSpPr>
        <p:spPr>
          <a:xfrm>
            <a:off x="917288" y="366921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</p:txBody>
      </p:sp>
      <p:cxnSp>
        <p:nvCxnSpPr>
          <p:cNvPr id="13" name="Google Shape;853;p34">
            <a:extLst>
              <a:ext uri="{FF2B5EF4-FFF2-40B4-BE49-F238E27FC236}">
                <a16:creationId xmlns:a16="http://schemas.microsoft.com/office/drawing/2014/main" id="{E9832F53-A56C-AD6E-B9E8-8961E85FD6DA}"/>
              </a:ext>
            </a:extLst>
          </p:cNvPr>
          <p:cNvCxnSpPr/>
          <p:nvPr/>
        </p:nvCxnSpPr>
        <p:spPr>
          <a:xfrm flipH="1">
            <a:off x="16883" y="1137397"/>
            <a:ext cx="2285763" cy="12605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855;p34">
            <a:extLst>
              <a:ext uri="{FF2B5EF4-FFF2-40B4-BE49-F238E27FC236}">
                <a16:creationId xmlns:a16="http://schemas.microsoft.com/office/drawing/2014/main" id="{2217337F-7CE8-7A76-BC01-212861D34298}"/>
              </a:ext>
            </a:extLst>
          </p:cNvPr>
          <p:cNvSpPr/>
          <p:nvPr/>
        </p:nvSpPr>
        <p:spPr>
          <a:xfrm>
            <a:off x="523226" y="213381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" name="Google Shape;856;p34">
            <a:extLst>
              <a:ext uri="{FF2B5EF4-FFF2-40B4-BE49-F238E27FC236}">
                <a16:creationId xmlns:a16="http://schemas.microsoft.com/office/drawing/2014/main" id="{532E5370-85E1-167A-7FE0-0AF99981DAD3}"/>
              </a:ext>
            </a:extLst>
          </p:cNvPr>
          <p:cNvSpPr/>
          <p:nvPr/>
        </p:nvSpPr>
        <p:spPr>
          <a:xfrm>
            <a:off x="516422" y="269166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" name="Google Shape;857;p34">
            <a:extLst>
              <a:ext uri="{FF2B5EF4-FFF2-40B4-BE49-F238E27FC236}">
                <a16:creationId xmlns:a16="http://schemas.microsoft.com/office/drawing/2014/main" id="{E1E7A215-9C80-8A88-E5D9-48ABD78F67D4}"/>
              </a:ext>
            </a:extLst>
          </p:cNvPr>
          <p:cNvSpPr/>
          <p:nvPr/>
        </p:nvSpPr>
        <p:spPr>
          <a:xfrm>
            <a:off x="523226" y="374617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" name="Google Shape;858;p34">
            <a:extLst>
              <a:ext uri="{FF2B5EF4-FFF2-40B4-BE49-F238E27FC236}">
                <a16:creationId xmlns:a16="http://schemas.microsoft.com/office/drawing/2014/main" id="{A096062B-E057-E531-7B95-664C593F6322}"/>
              </a:ext>
            </a:extLst>
          </p:cNvPr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27;p36">
            <a:hlinkClick r:id="" action="ppaction://noaction"/>
            <a:extLst>
              <a:ext uri="{FF2B5EF4-FFF2-40B4-BE49-F238E27FC236}">
                <a16:creationId xmlns:a16="http://schemas.microsoft.com/office/drawing/2014/main" id="{1DE73E27-4107-48EE-9B30-A3458877D70C}"/>
              </a:ext>
            </a:extLst>
          </p:cNvPr>
          <p:cNvSpPr txBox="1"/>
          <p:nvPr/>
        </p:nvSpPr>
        <p:spPr>
          <a:xfrm>
            <a:off x="917288" y="209673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Preparing &amp; Cleaning the Data</a:t>
            </a:r>
            <a:endParaRPr sz="11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" name="Google Shape;928;p36">
            <a:hlinkClick r:id="" action="ppaction://noaction"/>
            <a:extLst>
              <a:ext uri="{FF2B5EF4-FFF2-40B4-BE49-F238E27FC236}">
                <a16:creationId xmlns:a16="http://schemas.microsoft.com/office/drawing/2014/main" id="{7139D594-8F72-7AD5-12EE-5551258B1E74}"/>
              </a:ext>
            </a:extLst>
          </p:cNvPr>
          <p:cNvSpPr txBox="1"/>
          <p:nvPr/>
        </p:nvSpPr>
        <p:spPr>
          <a:xfrm>
            <a:off x="897172" y="2949998"/>
            <a:ext cx="14282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Regression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Linear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Random Forest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Gradient Boosting</a:t>
            </a:r>
            <a:endParaRPr lang="en-US" sz="1100" i="1">
              <a:solidFill>
                <a:schemeClr val="lt1"/>
              </a:solidFill>
              <a:latin typeface="Poppins Light"/>
              <a:ea typeface="Poppins Light"/>
              <a:cs typeface="Poppins Light"/>
            </a:endParaRPr>
          </a:p>
        </p:txBody>
      </p:sp>
      <p:cxnSp>
        <p:nvCxnSpPr>
          <p:cNvPr id="20" name="Google Shape;852;p34">
            <a:extLst>
              <a:ext uri="{FF2B5EF4-FFF2-40B4-BE49-F238E27FC236}">
                <a16:creationId xmlns:a16="http://schemas.microsoft.com/office/drawing/2014/main" id="{7A62F00C-70BF-95C3-E980-E0FE3DAAC5D8}"/>
              </a:ext>
            </a:extLst>
          </p:cNvPr>
          <p:cNvCxnSpPr/>
          <p:nvPr/>
        </p:nvCxnSpPr>
        <p:spPr>
          <a:xfrm flipH="1">
            <a:off x="4277" y="688600"/>
            <a:ext cx="266396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78A24765-C09B-48D4-8339-06B6F1AD1503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“Popularity” Column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737BD4-965B-4D63-85BE-EE36D11D3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7" y="728369"/>
            <a:ext cx="3556778" cy="33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10430827-73CD-47A2-BEC5-749F210AE687}"/>
              </a:ext>
            </a:extLst>
          </p:cNvPr>
          <p:cNvSpPr txBox="1">
            <a:spLocks/>
          </p:cNvSpPr>
          <p:nvPr/>
        </p:nvSpPr>
        <p:spPr>
          <a:xfrm>
            <a:off x="4852655" y="1092753"/>
            <a:ext cx="3799509" cy="217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New DataFrame containing only “Release Date” &amp; “Popularity”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Songs from 6/8/2021 to 13/8/2021 contributed to “Popularity” values of 0, 1, 2, 3 and 15</a:t>
            </a:r>
          </a:p>
        </p:txBody>
      </p:sp>
    </p:spTree>
    <p:extLst>
      <p:ext uri="{BB962C8B-B14F-4D97-AF65-F5344CB8AC3E}">
        <p14:creationId xmlns:p14="http://schemas.microsoft.com/office/powerpoint/2010/main" val="190893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453123EC-8B6A-4144-8B16-B2B530142737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“Popularity” Column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4FC7B3-996F-4291-96BD-22977D0A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" y="2089227"/>
            <a:ext cx="6359564" cy="17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47DF8ABB-C7EB-4742-89A5-F7E2F60B72AB}"/>
              </a:ext>
            </a:extLst>
          </p:cNvPr>
          <p:cNvSpPr txBox="1">
            <a:spLocks/>
          </p:cNvSpPr>
          <p:nvPr/>
        </p:nvSpPr>
        <p:spPr>
          <a:xfrm>
            <a:off x="660347" y="737823"/>
            <a:ext cx="7823305" cy="101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2000"/>
          </a:p>
          <a:p>
            <a:pPr algn="l"/>
            <a:r>
              <a:rPr lang="en-SG" sz="2000"/>
              <a:t>Big Question: Should we drop the entire row if “Popularity” column contains the value 0, 1, 2, 3 or 15?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6E1EA7AC-72D0-4E59-8647-477B5E9AD8ED}"/>
              </a:ext>
            </a:extLst>
          </p:cNvPr>
          <p:cNvSpPr txBox="1">
            <a:spLocks/>
          </p:cNvSpPr>
          <p:nvPr/>
        </p:nvSpPr>
        <p:spPr>
          <a:xfrm>
            <a:off x="6679378" y="1803673"/>
            <a:ext cx="2372353" cy="194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All 45 recent songs have “Popularity” replaced to the median</a:t>
            </a:r>
          </a:p>
        </p:txBody>
      </p:sp>
    </p:spTree>
    <p:extLst>
      <p:ext uri="{BB962C8B-B14F-4D97-AF65-F5344CB8AC3E}">
        <p14:creationId xmlns:p14="http://schemas.microsoft.com/office/powerpoint/2010/main" val="2847709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25" y="1257383"/>
            <a:ext cx="2920525" cy="2570750"/>
          </a:xfrm>
        </p:spPr>
        <p:txBody>
          <a:bodyPr/>
          <a:lstStyle/>
          <a:p>
            <a:pPr algn="l"/>
            <a:r>
              <a:rPr lang="en-SG" sz="1800" u="sng"/>
              <a:t>Label Encoding</a:t>
            </a:r>
            <a:br>
              <a:rPr lang="en-SG" sz="1400" u="sng"/>
            </a:br>
            <a:br>
              <a:rPr lang="en-SG" sz="1400" u="sng"/>
            </a:br>
            <a:r>
              <a:rPr lang="en-SG" sz="1400"/>
              <a:t>- Converts data</a:t>
            </a:r>
            <a:br>
              <a:rPr lang="en-SG" sz="1400"/>
            </a:br>
            <a:r>
              <a:rPr lang="en-SG" sz="1400"/>
              <a:t>Categorical  </a:t>
            </a:r>
            <a:r>
              <a:rPr lang="en-SG" sz="1400">
                <a:sym typeface="Wingdings" panose="05000000000000000000" pitchFamily="2" charset="2"/>
              </a:rPr>
              <a:t> </a:t>
            </a:r>
            <a: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Numerical </a:t>
            </a:r>
            <a:b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br>
              <a:rPr lang="en-SG" sz="1400" u="sng"/>
            </a:br>
            <a:r>
              <a:rPr lang="en-SG" sz="1400"/>
              <a:t>- </a:t>
            </a:r>
            <a:r>
              <a:rPr lang="en-SG" sz="1400" u="sng"/>
              <a:t>394</a:t>
            </a:r>
            <a:r>
              <a:rPr lang="en-SG" sz="1400"/>
              <a:t> unique categories</a:t>
            </a:r>
            <a:br>
              <a:rPr lang="en-SG" sz="1400"/>
            </a:br>
            <a:br>
              <a:rPr lang="en-SG" sz="1400" u="sng"/>
            </a:br>
            <a:r>
              <a:rPr lang="en-SG" sz="1400"/>
              <a:t>- Changes each unique category into a different numerical value</a:t>
            </a:r>
            <a:br>
              <a:rPr lang="en-SG" sz="1400"/>
            </a:br>
            <a:endParaRPr lang="en-SG" sz="1400" u="sn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192F15B-933E-4880-AC9F-A56BB9E21E98}"/>
              </a:ext>
            </a:extLst>
          </p:cNvPr>
          <p:cNvSpPr txBox="1">
            <a:spLocks/>
          </p:cNvSpPr>
          <p:nvPr/>
        </p:nvSpPr>
        <p:spPr>
          <a:xfrm>
            <a:off x="894891" y="37252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Encoding for “Genre”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E60CCE7-8C0A-4396-BADA-DC0158DF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44" y="1145800"/>
            <a:ext cx="5315256" cy="279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90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20557BC8-D508-4413-AD3D-E6E0DAD792DE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Encoding for “Chord”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F1D5C4C5-954B-4C0E-B698-AC85083776F9}"/>
              </a:ext>
            </a:extLst>
          </p:cNvPr>
          <p:cNvSpPr txBox="1">
            <a:spLocks/>
          </p:cNvSpPr>
          <p:nvPr/>
        </p:nvSpPr>
        <p:spPr>
          <a:xfrm>
            <a:off x="476725" y="1459473"/>
            <a:ext cx="2920525" cy="257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1800" u="sng"/>
              <a:t>One-Hot Encoding</a:t>
            </a:r>
            <a:br>
              <a:rPr lang="en-SG" sz="1400" u="sng"/>
            </a:br>
            <a:br>
              <a:rPr lang="en-SG" sz="1400" u="sng"/>
            </a:br>
            <a:r>
              <a:rPr lang="en-SG" sz="1400"/>
              <a:t>- Converts data</a:t>
            </a:r>
            <a:br>
              <a:rPr lang="en-SG" sz="1400"/>
            </a:br>
            <a:r>
              <a:rPr lang="en-SG" sz="1400"/>
              <a:t>Categorical  </a:t>
            </a:r>
            <a:r>
              <a:rPr lang="en-SG" sz="1400">
                <a:sym typeface="Wingdings" panose="05000000000000000000" pitchFamily="2" charset="2"/>
              </a:rPr>
              <a:t> </a:t>
            </a:r>
            <a: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Numerical </a:t>
            </a:r>
            <a:b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 algn="l"/>
            <a:r>
              <a:rPr lang="en-SG" sz="1400"/>
              <a:t>- Only </a:t>
            </a:r>
            <a:r>
              <a:rPr lang="en-SG" sz="1400" u="sng"/>
              <a:t>9</a:t>
            </a:r>
            <a:r>
              <a:rPr lang="en-SG" sz="1400"/>
              <a:t> unique categories</a:t>
            </a: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 algn="l"/>
            <a:br>
              <a:rPr lang="en-SG" sz="1400" u="sng"/>
            </a:br>
            <a:r>
              <a:rPr lang="en-SG" sz="1400"/>
              <a:t>- Generates a separate variable/ column for each unique chord</a:t>
            </a:r>
          </a:p>
          <a:p>
            <a:pPr algn="l"/>
            <a:endParaRPr lang="en-SG" sz="1400"/>
          </a:p>
          <a:p>
            <a:pPr algn="l"/>
            <a:r>
              <a:rPr lang="en-SG" sz="1400"/>
              <a:t>- Value of “1” will show up in the respective chord’s column, while “0” in the other chords’ columns</a:t>
            </a:r>
            <a:br>
              <a:rPr lang="en-SG" sz="1400"/>
            </a:br>
            <a:br>
              <a:rPr lang="en-SG" sz="1400"/>
            </a:br>
            <a:endParaRPr lang="en-SG" sz="1400" u="sng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97233D-CDBE-4EC8-A311-15E1CA8F8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95" y="967344"/>
            <a:ext cx="5184588" cy="324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38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600" y="2140269"/>
            <a:ext cx="1800294" cy="923606"/>
          </a:xfrm>
        </p:spPr>
        <p:txBody>
          <a:bodyPr/>
          <a:lstStyle/>
          <a:p>
            <a:r>
              <a:rPr lang="en-SG" sz="1400"/>
              <a:t>“Song Name” and “Artist” were dropped</a:t>
            </a:r>
            <a:br>
              <a:rPr lang="en-SG" sz="1400"/>
            </a:br>
            <a:br>
              <a:rPr lang="en-SG" sz="1400">
                <a:solidFill>
                  <a:schemeClr val="accent1"/>
                </a:solidFill>
              </a:rPr>
            </a:br>
            <a:r>
              <a:rPr lang="en-SG" sz="1100">
                <a:solidFill>
                  <a:schemeClr val="accent1"/>
                </a:solidFill>
              </a:rPr>
              <a:t>(Insignificant impact and irrelevant in predicting streams)</a:t>
            </a:r>
            <a:endParaRPr lang="en-SG" sz="140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CFF19B63-529D-4985-A462-642E406F24F9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Dropping Unnecessary Columns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513423-27D3-4B22-8D3D-2716DD85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58" y="1157005"/>
            <a:ext cx="6113592" cy="266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184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50" y="1399403"/>
            <a:ext cx="5902394" cy="923606"/>
          </a:xfrm>
        </p:spPr>
        <p:txBody>
          <a:bodyPr/>
          <a:lstStyle/>
          <a:p>
            <a:pPr algn="l"/>
            <a:r>
              <a:rPr lang="en-SG" sz="1400"/>
              <a:t>Response Variable: “Streams”</a:t>
            </a:r>
            <a:br>
              <a:rPr lang="en-SG" sz="1400"/>
            </a:br>
            <a:br>
              <a:rPr lang="en-SG" sz="1400"/>
            </a:br>
            <a:r>
              <a:rPr lang="en-SG" sz="1400"/>
              <a:t>Predictor Variables: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CFF19B63-529D-4985-A462-642E406F24F9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Preparation of Train/ Test Data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47387E0-4A21-4454-9D4E-F00E06A70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7"/>
          <a:stretch/>
        </p:blipFill>
        <p:spPr bwMode="auto">
          <a:xfrm>
            <a:off x="455850" y="974132"/>
            <a:ext cx="5943600" cy="4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5C6362B-A9B8-4D90-8EB6-359345592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7"/>
          <a:stretch/>
        </p:blipFill>
        <p:spPr bwMode="auto">
          <a:xfrm>
            <a:off x="468096" y="3235329"/>
            <a:ext cx="5943600" cy="4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3D3C19-64B7-41FE-9991-F579552E6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360799"/>
              </p:ext>
            </p:extLst>
          </p:nvPr>
        </p:nvGraphicFramePr>
        <p:xfrm>
          <a:off x="2365229" y="1924373"/>
          <a:ext cx="6041150" cy="1251443"/>
        </p:xfrm>
        <a:graphic>
          <a:graphicData uri="http://schemas.openxmlformats.org/drawingml/2006/table">
            <a:tbl>
              <a:tblPr firstRow="1" bandRow="1">
                <a:tableStyleId>{ED06FC86-A09C-4CA6-82AA-35790B8B77A8}</a:tableStyleId>
              </a:tblPr>
              <a:tblGrid>
                <a:gridCol w="1517293">
                  <a:extLst>
                    <a:ext uri="{9D8B030D-6E8A-4147-A177-3AD203B41FA5}">
                      <a16:colId xmlns:a16="http://schemas.microsoft.com/office/drawing/2014/main" val="3367869288"/>
                    </a:ext>
                  </a:extLst>
                </a:gridCol>
                <a:gridCol w="1557486">
                  <a:extLst>
                    <a:ext uri="{9D8B030D-6E8A-4147-A177-3AD203B41FA5}">
                      <a16:colId xmlns:a16="http://schemas.microsoft.com/office/drawing/2014/main" val="3998287164"/>
                    </a:ext>
                  </a:extLst>
                </a:gridCol>
                <a:gridCol w="1483799">
                  <a:extLst>
                    <a:ext uri="{9D8B030D-6E8A-4147-A177-3AD203B41FA5}">
                      <a16:colId xmlns:a16="http://schemas.microsoft.com/office/drawing/2014/main" val="1903953936"/>
                    </a:ext>
                  </a:extLst>
                </a:gridCol>
                <a:gridCol w="1482572">
                  <a:extLst>
                    <a:ext uri="{9D8B030D-6E8A-4147-A177-3AD203B41FA5}">
                      <a16:colId xmlns:a16="http://schemas.microsoft.com/office/drawing/2014/main" val="3338848018"/>
                    </a:ext>
                  </a:extLst>
                </a:gridCol>
              </a:tblGrid>
              <a:tr h="441686"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“Artist Followers”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“Highest Charting Position”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“Number of Times Charted”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“Genre”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3256915"/>
                  </a:ext>
                </a:extLst>
              </a:tr>
              <a:tr h="269919"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“Popularity”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“Danceability”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“Energy”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“Loudness”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1233056"/>
                  </a:ext>
                </a:extLst>
              </a:tr>
              <a:tr h="269919"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“Speechiness”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“Acousticness”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“Liveness”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“Tempo”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6111066"/>
                  </a:ext>
                </a:extLst>
              </a:tr>
              <a:tr h="269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“Valence”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“Chord A”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… 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“Chord G#/Ab”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3145771"/>
                  </a:ext>
                </a:extLst>
              </a:tr>
            </a:tbl>
          </a:graphicData>
        </a:graphic>
      </p:graphicFrame>
      <p:sp>
        <p:nvSpPr>
          <p:cNvPr id="24" name="Title 2">
            <a:extLst>
              <a:ext uri="{FF2B5EF4-FFF2-40B4-BE49-F238E27FC236}">
                <a16:creationId xmlns:a16="http://schemas.microsoft.com/office/drawing/2014/main" id="{19F9587F-B065-4BEC-B44E-C4375BB246DF}"/>
              </a:ext>
            </a:extLst>
          </p:cNvPr>
          <p:cNvSpPr txBox="1">
            <a:spLocks/>
          </p:cNvSpPr>
          <p:nvPr/>
        </p:nvSpPr>
        <p:spPr>
          <a:xfrm>
            <a:off x="468096" y="3707562"/>
            <a:ext cx="8411658" cy="55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1400"/>
              <a:t>Random Split of data: 80% Train – 20% Test </a:t>
            </a:r>
            <a:r>
              <a:rPr lang="en-SG" sz="1100"/>
              <a:t>(“</a:t>
            </a:r>
            <a:r>
              <a:rPr lang="en-SG" sz="1100" err="1"/>
              <a:t>random_state</a:t>
            </a:r>
            <a:r>
              <a:rPr lang="en-SG" sz="1100"/>
              <a:t> = 1” is used to control shuffling of the split when used in different notebooks)</a:t>
            </a:r>
            <a:endParaRPr lang="en-SG" sz="140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FE1F94-82EE-49CB-98EA-9ED9E7ADC3E1}"/>
              </a:ext>
            </a:extLst>
          </p:cNvPr>
          <p:cNvSpPr/>
          <p:nvPr/>
        </p:nvSpPr>
        <p:spPr>
          <a:xfrm>
            <a:off x="419100" y="904875"/>
            <a:ext cx="8411658" cy="2232947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03F8D-9C0F-4BCC-9221-B9F580B48C3E}"/>
              </a:ext>
            </a:extLst>
          </p:cNvPr>
          <p:cNvSpPr/>
          <p:nvPr/>
        </p:nvSpPr>
        <p:spPr>
          <a:xfrm>
            <a:off x="419100" y="3199525"/>
            <a:ext cx="8411658" cy="1082663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675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97456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2003093" y="2196236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97456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56A6A908-5CB8-4CC3-A96E-22D31134E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986844-7E34-49CA-8AFE-BF252E5B7416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  <p:extLst>
      <p:ext uri="{BB962C8B-B14F-4D97-AF65-F5344CB8AC3E}">
        <p14:creationId xmlns:p14="http://schemas.microsoft.com/office/powerpoint/2010/main" val="741296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0BFA1A9-F18A-4A65-897D-CBFAADF771A9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3C76758-B7B7-4F4A-8445-3FCF29F93CAD}"/>
              </a:ext>
            </a:extLst>
          </p:cNvPr>
          <p:cNvSpPr txBox="1">
            <a:spLocks/>
          </p:cNvSpPr>
          <p:nvPr/>
        </p:nvSpPr>
        <p:spPr>
          <a:xfrm>
            <a:off x="414759" y="1286744"/>
            <a:ext cx="5019257" cy="18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A linear model that assumes a linear relationship between the predictor and response variables 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348876F-5DC9-442B-B6BD-1EFD88005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743" y="863022"/>
            <a:ext cx="3079602" cy="307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38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1A4EF-43A4-4D2A-A860-D99E29E8E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57" y="1042948"/>
            <a:ext cx="4932686" cy="291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B8EBF7FE-52D8-4310-BC73-EF0C9E089207}"/>
              </a:ext>
            </a:extLst>
          </p:cNvPr>
          <p:cNvSpPr txBox="1">
            <a:spLocks/>
          </p:cNvSpPr>
          <p:nvPr/>
        </p:nvSpPr>
        <p:spPr>
          <a:xfrm>
            <a:off x="5357841" y="1164495"/>
            <a:ext cx="3760709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Plotting a </a:t>
            </a:r>
            <a:r>
              <a:rPr lang="en-SG" sz="180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correlation heatmap</a:t>
            </a:r>
            <a:r>
              <a:rPr lang="en-SG" sz="1600">
                <a:latin typeface="Poppins" pitchFamily="2" charset="77"/>
                <a:cs typeface="Poppins" pitchFamily="2" charset="77"/>
              </a:rPr>
              <a:t> for all the selected variables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To check the degree of correlation between each variable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F7A8286-28A2-4D75-99E3-6D9A491FC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9" r="581" b="4758"/>
          <a:stretch/>
        </p:blipFill>
        <p:spPr bwMode="auto">
          <a:xfrm>
            <a:off x="52559" y="3852645"/>
            <a:ext cx="8986322" cy="32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88C202-48BC-4FB9-8767-EC67CEFD5FE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211080" y="2270891"/>
            <a:ext cx="28493" cy="16788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1DB9E-6ADF-4B01-838A-6B17807D66FD}"/>
              </a:ext>
            </a:extLst>
          </p:cNvPr>
          <p:cNvCxnSpPr>
            <a:cxnSpLocks/>
          </p:cNvCxnSpPr>
          <p:nvPr/>
        </p:nvCxnSpPr>
        <p:spPr>
          <a:xfrm flipV="1">
            <a:off x="1225326" y="2500790"/>
            <a:ext cx="1746510" cy="14489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C53F126-C1E1-4129-B4AB-B6580D5FBBC9}"/>
              </a:ext>
            </a:extLst>
          </p:cNvPr>
          <p:cNvSpPr/>
          <p:nvPr/>
        </p:nvSpPr>
        <p:spPr>
          <a:xfrm>
            <a:off x="1239573" y="1730813"/>
            <a:ext cx="1812851" cy="1080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580BE-C899-4E79-BFF5-9E81A06E380A}"/>
              </a:ext>
            </a:extLst>
          </p:cNvPr>
          <p:cNvSpPr/>
          <p:nvPr/>
        </p:nvSpPr>
        <p:spPr>
          <a:xfrm>
            <a:off x="1799769" y="2047851"/>
            <a:ext cx="692457" cy="446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Poppins" panose="00000500000000000000" pitchFamily="2" charset="0"/>
                <a:cs typeface="Poppins" panose="00000500000000000000" pitchFamily="2" charset="0"/>
              </a:rPr>
              <a:t>- 0.3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1B0E3B47-AB17-4A88-88CA-68A9C94D976E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78720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8CF1F9-237C-4F54-9611-34BF3358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3" y="1127651"/>
            <a:ext cx="4260559" cy="746444"/>
          </a:xfrm>
        </p:spPr>
        <p:txBody>
          <a:bodyPr/>
          <a:lstStyle/>
          <a:p>
            <a:pPr algn="just"/>
            <a:r>
              <a:rPr lang="en-SG" sz="1200" u="sng"/>
              <a:t>Fitting linear regression model using “train”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9B1655-5941-4220-AA21-CC6D90321DA4}"/>
              </a:ext>
            </a:extLst>
          </p:cNvPr>
          <p:cNvGrpSpPr/>
          <p:nvPr/>
        </p:nvGrpSpPr>
        <p:grpSpPr>
          <a:xfrm>
            <a:off x="162716" y="1676622"/>
            <a:ext cx="4357688" cy="1424175"/>
            <a:chOff x="150517" y="1476725"/>
            <a:chExt cx="4357688" cy="14241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824A15A-8F0C-4CDF-A5F0-6A0A63F11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11" b="80352"/>
            <a:stretch/>
          </p:blipFill>
          <p:spPr bwMode="auto">
            <a:xfrm>
              <a:off x="150518" y="1476725"/>
              <a:ext cx="4357687" cy="1010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95FDFAA-FF86-478F-9544-49E735F5C0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87" r="26011" b="63850"/>
            <a:stretch/>
          </p:blipFill>
          <p:spPr bwMode="auto">
            <a:xfrm>
              <a:off x="150517" y="2445022"/>
              <a:ext cx="4357687" cy="45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FFAAC974-CA6A-4751-9200-45B21EAA6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r="3158"/>
          <a:stretch/>
        </p:blipFill>
        <p:spPr bwMode="auto">
          <a:xfrm>
            <a:off x="4759025" y="1276458"/>
            <a:ext cx="41148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842595F-4902-40AA-8DF6-AD26E299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25" y="2713076"/>
            <a:ext cx="41148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B59D1DB4-C874-4B00-A81A-09EC112F54D4}"/>
              </a:ext>
            </a:extLst>
          </p:cNvPr>
          <p:cNvSpPr txBox="1">
            <a:spLocks/>
          </p:cNvSpPr>
          <p:nvPr/>
        </p:nvSpPr>
        <p:spPr>
          <a:xfrm>
            <a:off x="4686145" y="728369"/>
            <a:ext cx="4260559" cy="74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-SG" sz="1200" u="sng"/>
              <a:t>Predicting “Streams” from </a:t>
            </a:r>
            <a:r>
              <a:rPr lang="en-SG" sz="1400" u="sng">
                <a:solidFill>
                  <a:schemeClr val="bg2">
                    <a:lumMod val="40000"/>
                    <a:lumOff val="60000"/>
                  </a:schemeClr>
                </a:solidFill>
              </a:rPr>
              <a:t>“train” </a:t>
            </a:r>
            <a:r>
              <a:rPr lang="en-SG" sz="1200" u="sng"/>
              <a:t>data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830506-F636-493E-B3A1-AE1EB85ACAC2}"/>
              </a:ext>
            </a:extLst>
          </p:cNvPr>
          <p:cNvSpPr txBox="1">
            <a:spLocks/>
          </p:cNvSpPr>
          <p:nvPr/>
        </p:nvSpPr>
        <p:spPr>
          <a:xfrm>
            <a:off x="4686145" y="2156211"/>
            <a:ext cx="4260559" cy="74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-SG" sz="1200" u="sng"/>
              <a:t>Predicting “Streams” from </a:t>
            </a:r>
            <a:r>
              <a:rPr lang="en-SG" sz="1400" u="sng">
                <a:solidFill>
                  <a:schemeClr val="bg2">
                    <a:lumMod val="40000"/>
                    <a:lumOff val="60000"/>
                  </a:schemeClr>
                </a:solidFill>
              </a:rPr>
              <a:t>“test” </a:t>
            </a:r>
            <a:r>
              <a:rPr lang="en-SG" sz="1200" u="sng"/>
              <a:t>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4F295-19EF-4181-AA74-54E0115A3771}"/>
              </a:ext>
            </a:extLst>
          </p:cNvPr>
          <p:cNvSpPr/>
          <p:nvPr/>
        </p:nvSpPr>
        <p:spPr>
          <a:xfrm>
            <a:off x="7320032" y="1548675"/>
            <a:ext cx="467833" cy="151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95A2E9-CA72-4359-B855-285E054795F1}"/>
              </a:ext>
            </a:extLst>
          </p:cNvPr>
          <p:cNvSpPr/>
          <p:nvPr/>
        </p:nvSpPr>
        <p:spPr>
          <a:xfrm>
            <a:off x="7334433" y="2931877"/>
            <a:ext cx="467833" cy="151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1BAA23-6F86-4EA0-90A7-0E7D08F4DAA6}"/>
              </a:ext>
            </a:extLst>
          </p:cNvPr>
          <p:cNvSpPr/>
          <p:nvPr/>
        </p:nvSpPr>
        <p:spPr>
          <a:xfrm>
            <a:off x="7334432" y="1869466"/>
            <a:ext cx="549125" cy="15144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26E800-B342-488F-A7C3-8FFA84592058}"/>
              </a:ext>
            </a:extLst>
          </p:cNvPr>
          <p:cNvSpPr/>
          <p:nvPr/>
        </p:nvSpPr>
        <p:spPr>
          <a:xfrm>
            <a:off x="7355697" y="3263873"/>
            <a:ext cx="549125" cy="15144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590320AF-D74F-41C9-B6BB-5E388C62187A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705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37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87" name="Google Shape;987;p37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37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90" name="Google Shape;990;p37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2" name="Google Shape;992;p37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" name="Google Shape;993;p37"/>
          <p:cNvSpPr/>
          <p:nvPr/>
        </p:nvSpPr>
        <p:spPr>
          <a:xfrm>
            <a:off x="3267310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4" name="Google Shape;994;p37"/>
          <p:cNvCxnSpPr>
            <a:endCxn id="993" idx="2"/>
          </p:cNvCxnSpPr>
          <p:nvPr/>
        </p:nvCxnSpPr>
        <p:spPr>
          <a:xfrm rot="10800000" flipH="1">
            <a:off x="2705410" y="4907525"/>
            <a:ext cx="5619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7D20FD48-4CEF-41FF-BD28-11F45D207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CA6E03D-754F-405B-8FE4-018B92E7BCEC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  <a:endParaRPr lang="en-US" sz="600">
              <a:latin typeface="Poppins Light"/>
              <a:ea typeface="+mn-lt"/>
              <a:cs typeface="+mn-lt"/>
            </a:endParaRPr>
          </a:p>
        </p:txBody>
      </p:sp>
      <p:sp>
        <p:nvSpPr>
          <p:cNvPr id="6" name="Google Shape;1143;p41">
            <a:extLst>
              <a:ext uri="{FF2B5EF4-FFF2-40B4-BE49-F238E27FC236}">
                <a16:creationId xmlns:a16="http://schemas.microsoft.com/office/drawing/2014/main" id="{E0A178EC-0386-3417-11A2-BE0BF7A94B74}"/>
              </a:ext>
            </a:extLst>
          </p:cNvPr>
          <p:cNvSpPr/>
          <p:nvPr/>
        </p:nvSpPr>
        <p:spPr>
          <a:xfrm>
            <a:off x="3843027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44;p41">
            <a:extLst>
              <a:ext uri="{FF2B5EF4-FFF2-40B4-BE49-F238E27FC236}">
                <a16:creationId xmlns:a16="http://schemas.microsoft.com/office/drawing/2014/main" id="{A443AEFA-518B-5B3E-6832-A0334511F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379" y="2514319"/>
            <a:ext cx="710327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Motivation &amp; Problem Formulation</a:t>
            </a:r>
            <a:endParaRPr lang="en-US" sz="3800"/>
          </a:p>
        </p:txBody>
      </p:sp>
      <p:sp>
        <p:nvSpPr>
          <p:cNvPr id="8" name="Google Shape;1146;p41">
            <a:extLst>
              <a:ext uri="{FF2B5EF4-FFF2-40B4-BE49-F238E27FC236}">
                <a16:creationId xmlns:a16="http://schemas.microsoft.com/office/drawing/2014/main" id="{6A31ED0D-9C23-47C4-EC11-3A3C1274D532}"/>
              </a:ext>
            </a:extLst>
          </p:cNvPr>
          <p:cNvSpPr txBox="1">
            <a:spLocks/>
          </p:cNvSpPr>
          <p:nvPr/>
        </p:nvSpPr>
        <p:spPr>
          <a:xfrm>
            <a:off x="3843027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>
                <a:latin typeface="Poppin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8465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6F8779-7BCE-493F-B6C7-EE5ED81E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007" y="1112237"/>
            <a:ext cx="5493233" cy="286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5DF63220-BC18-44C0-AA23-B8B90E78CAE3}"/>
              </a:ext>
            </a:extLst>
          </p:cNvPr>
          <p:cNvSpPr txBox="1">
            <a:spLocks/>
          </p:cNvSpPr>
          <p:nvPr/>
        </p:nvSpPr>
        <p:spPr>
          <a:xfrm>
            <a:off x="345486" y="1112237"/>
            <a:ext cx="2955110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 u="sng">
                <a:latin typeface="Poppins" pitchFamily="2" charset="77"/>
                <a:cs typeface="Poppins" pitchFamily="2" charset="77"/>
              </a:rPr>
              <a:t>Predicted</a:t>
            </a:r>
            <a:r>
              <a:rPr lang="en-SG" sz="1600">
                <a:latin typeface="Poppins" pitchFamily="2" charset="77"/>
                <a:cs typeface="Poppins" pitchFamily="2" charset="77"/>
              </a:rPr>
              <a:t> VS </a:t>
            </a:r>
            <a:r>
              <a:rPr lang="en-SG" sz="1600" u="sng">
                <a:latin typeface="Poppins" pitchFamily="2" charset="77"/>
                <a:cs typeface="Poppins" pitchFamily="2" charset="77"/>
              </a:rPr>
              <a:t>True</a:t>
            </a:r>
            <a:r>
              <a:rPr lang="en-SG" sz="1600">
                <a:latin typeface="Poppins" pitchFamily="2" charset="77"/>
                <a:cs typeface="Poppins" pitchFamily="2" charset="77"/>
              </a:rPr>
              <a:t> values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EF590E14-16F1-4CE0-A625-462D4A3B163F}"/>
              </a:ext>
            </a:extLst>
          </p:cNvPr>
          <p:cNvSpPr txBox="1">
            <a:spLocks/>
          </p:cNvSpPr>
          <p:nvPr/>
        </p:nvSpPr>
        <p:spPr>
          <a:xfrm>
            <a:off x="4221699" y="1443596"/>
            <a:ext cx="1095499" cy="42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Train dataset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CA5E4F36-83E0-4BAC-9998-D2D7823E1B5C}"/>
              </a:ext>
            </a:extLst>
          </p:cNvPr>
          <p:cNvSpPr txBox="1">
            <a:spLocks/>
          </p:cNvSpPr>
          <p:nvPr/>
        </p:nvSpPr>
        <p:spPr>
          <a:xfrm>
            <a:off x="7217390" y="1443596"/>
            <a:ext cx="1095499" cy="42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Test dataset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BFD25890-4450-498F-B01E-77140191F650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599206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EF590E14-16F1-4CE0-A625-462D4A3B163F}"/>
              </a:ext>
            </a:extLst>
          </p:cNvPr>
          <p:cNvSpPr txBox="1">
            <a:spLocks/>
          </p:cNvSpPr>
          <p:nvPr/>
        </p:nvSpPr>
        <p:spPr>
          <a:xfrm>
            <a:off x="1489801" y="1190501"/>
            <a:ext cx="6164398" cy="222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MEAN ABSOLUTE PERCENTAGE ERROR</a:t>
            </a:r>
          </a:p>
          <a:p>
            <a:pPr>
              <a:spcAft>
                <a:spcPts val="125"/>
              </a:spcAft>
            </a:pPr>
            <a:r>
              <a:rPr lang="en-SG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(MAPE)</a:t>
            </a:r>
          </a:p>
          <a:p>
            <a:pPr algn="l">
              <a:spcAft>
                <a:spcPts val="125"/>
              </a:spcAft>
            </a:pPr>
            <a:endParaRPr lang="en-SG" sz="1600" dirty="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 dirty="0">
                <a:latin typeface="Poppins" pitchFamily="2" charset="77"/>
                <a:cs typeface="Poppins" pitchFamily="2" charset="77"/>
              </a:rPr>
              <a:t>- Will be used subsequently as our main </a:t>
            </a:r>
            <a:r>
              <a:rPr lang="en-SG" sz="1600" u="sng" dirty="0">
                <a:latin typeface="Poppins" pitchFamily="2" charset="77"/>
                <a:cs typeface="Poppins" pitchFamily="2" charset="77"/>
              </a:rPr>
              <a:t>indicator of model accuracy</a:t>
            </a:r>
          </a:p>
          <a:p>
            <a:pPr algn="l">
              <a:spcAft>
                <a:spcPts val="125"/>
              </a:spcAft>
            </a:pPr>
            <a:r>
              <a:rPr lang="en-SG" sz="1600" dirty="0">
                <a:latin typeface="Poppins" pitchFamily="2" charset="77"/>
                <a:cs typeface="Poppins" pitchFamily="2" charset="77"/>
              </a:rPr>
              <a:t>- Measurement of </a:t>
            </a:r>
            <a:r>
              <a:rPr lang="en-SG" sz="1600" u="sng" dirty="0">
                <a:latin typeface="Poppins" pitchFamily="2" charset="77"/>
                <a:cs typeface="Poppins" pitchFamily="2" charset="77"/>
              </a:rPr>
              <a:t>average difference</a:t>
            </a:r>
            <a:r>
              <a:rPr lang="en-SG" sz="1600" dirty="0">
                <a:latin typeface="Poppins" pitchFamily="2" charset="77"/>
                <a:cs typeface="Poppins" pitchFamily="2" charset="77"/>
              </a:rPr>
              <a:t> between predicted and actual values</a:t>
            </a:r>
          </a:p>
          <a:p>
            <a:pPr algn="l">
              <a:spcAft>
                <a:spcPts val="125"/>
              </a:spcAft>
            </a:pPr>
            <a:r>
              <a:rPr lang="en-SG" sz="1600" dirty="0"/>
              <a:t>-      MAPE,       model accuracy</a:t>
            </a:r>
          </a:p>
          <a:p>
            <a:pPr algn="l">
              <a:spcAft>
                <a:spcPts val="125"/>
              </a:spcAft>
            </a:pPr>
            <a:r>
              <a:rPr lang="en-SG" sz="1600" dirty="0">
                <a:latin typeface="Poppins" pitchFamily="2" charset="77"/>
                <a:cs typeface="Poppins" pitchFamily="2" charset="77"/>
              </a:rPr>
              <a:t>- Improves readability as it is </a:t>
            </a:r>
            <a:r>
              <a:rPr lang="en-SG" sz="1600" u="sng" dirty="0">
                <a:latin typeface="Poppins" pitchFamily="2" charset="77"/>
                <a:cs typeface="Poppins" pitchFamily="2" charset="77"/>
              </a:rPr>
              <a:t>scale independent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1E50A4CC-883E-4A07-858B-F76423C04239}"/>
              </a:ext>
            </a:extLst>
          </p:cNvPr>
          <p:cNvSpPr/>
          <p:nvPr/>
        </p:nvSpPr>
        <p:spPr>
          <a:xfrm>
            <a:off x="1775635" y="2958478"/>
            <a:ext cx="127591" cy="176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8525EDC-F8C0-4CFB-A1BA-58C3915EDABF}"/>
              </a:ext>
            </a:extLst>
          </p:cNvPr>
          <p:cNvSpPr/>
          <p:nvPr/>
        </p:nvSpPr>
        <p:spPr>
          <a:xfrm rot="10800000">
            <a:off x="2689252" y="2958477"/>
            <a:ext cx="127591" cy="176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8355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F9AADAF-3BA2-4D2D-A5C7-FCE87E3F3A22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9891F0E-FF9B-AC41-84EF-C1DDE4D53372}"/>
              </a:ext>
            </a:extLst>
          </p:cNvPr>
          <p:cNvSpPr txBox="1">
            <a:spLocks/>
          </p:cNvSpPr>
          <p:nvPr/>
        </p:nvSpPr>
        <p:spPr>
          <a:xfrm>
            <a:off x="345486" y="1142116"/>
            <a:ext cx="5574785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Uses different independent regression decision trees to individually predict expected streams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Calculates average of all predictions to generate an “ultimate” prediction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Quick to train + High Prediction Accuracy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Less sensitive to noise</a:t>
            </a:r>
          </a:p>
        </p:txBody>
      </p:sp>
      <p:pic>
        <p:nvPicPr>
          <p:cNvPr id="1026" name="Picture 2" descr="Random Forest Regression. Random Forest Regression is a… | by Chaya Bakshi  | Level Up Coding">
            <a:extLst>
              <a:ext uri="{FF2B5EF4-FFF2-40B4-BE49-F238E27FC236}">
                <a16:creationId xmlns:a16="http://schemas.microsoft.com/office/drawing/2014/main" id="{3EF97D51-26EA-524D-A0A9-E736EA6BD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81" y="1644785"/>
            <a:ext cx="3187668" cy="20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29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6095D-BF81-2C47-83B8-A02C6EDA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86" y="1023921"/>
            <a:ext cx="5784158" cy="267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16DA2B-5E30-BE46-999F-9E49111EA329}"/>
              </a:ext>
            </a:extLst>
          </p:cNvPr>
          <p:cNvSpPr txBox="1"/>
          <p:nvPr/>
        </p:nvSpPr>
        <p:spPr>
          <a:xfrm>
            <a:off x="6341136" y="2033141"/>
            <a:ext cx="2642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Helps calculate and print out average error and accuracy of any given model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196DC7E4-A5E8-46C8-B415-CDBA3670EC7B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1778782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4C8BCB-63E9-5A45-9780-9B22C4B3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2317"/>
            <a:ext cx="79248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A473C2-6733-2D42-8438-6664F448BE39}"/>
              </a:ext>
            </a:extLst>
          </p:cNvPr>
          <p:cNvSpPr/>
          <p:nvPr/>
        </p:nvSpPr>
        <p:spPr>
          <a:xfrm>
            <a:off x="2650949" y="3059001"/>
            <a:ext cx="780586" cy="295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CF8F152-5A6B-46A6-9052-7B1375481EBA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219024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1D17B5-047C-4347-9377-2809DC99D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6" y="1002491"/>
            <a:ext cx="7924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0FC050-5AE1-E34A-9D96-C48168117C88}"/>
              </a:ext>
            </a:extLst>
          </p:cNvPr>
          <p:cNvSpPr txBox="1"/>
          <p:nvPr/>
        </p:nvSpPr>
        <p:spPr>
          <a:xfrm>
            <a:off x="583327" y="2547139"/>
            <a:ext cx="7804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Tuned hyperparameters using grid search cross validation</a:t>
            </a:r>
          </a:p>
          <a:p>
            <a:endParaRPr lang="en-US" sz="1800" b="1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Cross validation was done based on which parameters would result in the highest average MAPE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F61A905-9F1F-4E62-977B-1F15CC5F16F1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42581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609363B-1403-0B4E-B341-B495B611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" y="1264755"/>
            <a:ext cx="8721083" cy="20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8B2282-D217-E548-BDB4-D50F48470CE2}"/>
              </a:ext>
            </a:extLst>
          </p:cNvPr>
          <p:cNvSpPr/>
          <p:nvPr/>
        </p:nvSpPr>
        <p:spPr>
          <a:xfrm>
            <a:off x="2235249" y="3049112"/>
            <a:ext cx="555013" cy="230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A0112DEF-5CC4-441C-89B6-6CD08A6EB4F4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3156370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9303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10906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9A6778-92A4-8049-9361-211EA3E37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53" y="898077"/>
            <a:ext cx="3779815" cy="318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7EA9EF7-7418-574F-8539-8035F10E5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85264"/>
              </p:ext>
            </p:extLst>
          </p:nvPr>
        </p:nvGraphicFramePr>
        <p:xfrm>
          <a:off x="4763064" y="1579673"/>
          <a:ext cx="4009636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87247">
                  <a:extLst>
                    <a:ext uri="{9D8B030D-6E8A-4147-A177-3AD203B41FA5}">
                      <a16:colId xmlns:a16="http://schemas.microsoft.com/office/drawing/2014/main" val="3504292342"/>
                    </a:ext>
                  </a:extLst>
                </a:gridCol>
                <a:gridCol w="2022389">
                  <a:extLst>
                    <a:ext uri="{9D8B030D-6E8A-4147-A177-3AD203B41FA5}">
                      <a16:colId xmlns:a16="http://schemas.microsoft.com/office/drawing/2014/main" val="34182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</a:rPr>
                        <a:t>Linear</a:t>
                      </a:r>
                      <a:endParaRPr lang="en-US" sz="1800" b="1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</a:rPr>
                        <a:t>Random Forest Regressor</a:t>
                      </a:r>
                      <a:endParaRPr lang="en-US" sz="1800" b="1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Train: 3.1M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Test: 2.5M</a:t>
                      </a:r>
                      <a:endParaRPr lang="en-US" sz="180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Train: 480k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Test: 1.2M</a:t>
                      </a:r>
                    </a:p>
                    <a:p>
                      <a:pPr algn="ctr"/>
                      <a:endParaRPr lang="en-US" sz="180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8706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88C902CA-30AF-EB41-A171-97E420CDBF6A}"/>
              </a:ext>
            </a:extLst>
          </p:cNvPr>
          <p:cNvSpPr/>
          <p:nvPr/>
        </p:nvSpPr>
        <p:spPr>
          <a:xfrm>
            <a:off x="3064383" y="2899101"/>
            <a:ext cx="477053" cy="1906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C89AF0-5A5A-7744-B926-77120E68F998}"/>
              </a:ext>
            </a:extLst>
          </p:cNvPr>
          <p:cNvSpPr/>
          <p:nvPr/>
        </p:nvSpPr>
        <p:spPr>
          <a:xfrm>
            <a:off x="3028822" y="3719830"/>
            <a:ext cx="548173" cy="1906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A5F684E2-ECE9-472A-B476-406976DFE553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364659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06928A7-9538-EB42-B1FF-AC09A33BB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40" y="858801"/>
            <a:ext cx="6018520" cy="313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4B2CF5DA-4747-4D3E-B765-F89A0E39811D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4181559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6188B896-C12B-4A03-B091-DA94516D65AD}"/>
              </a:ext>
            </a:extLst>
          </p:cNvPr>
          <p:cNvSpPr txBox="1">
            <a:spLocks/>
          </p:cNvSpPr>
          <p:nvPr/>
        </p:nvSpPr>
        <p:spPr>
          <a:xfrm>
            <a:off x="345486" y="1099729"/>
            <a:ext cx="4869613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Builds one tree at a time, where new tree helps to correct errors made in the previous tree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Highly accurate + Ability to identify feature importance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More sensitive, can easily overfit to noise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Longer model training duration</a:t>
            </a:r>
          </a:p>
        </p:txBody>
      </p:sp>
      <p:pic>
        <p:nvPicPr>
          <p:cNvPr id="4" name="Picture 3" descr="Diagram, shape&#10;&#10;Description automatically generated">
            <a:extLst>
              <a:ext uri="{FF2B5EF4-FFF2-40B4-BE49-F238E27FC236}">
                <a16:creationId xmlns:a16="http://schemas.microsoft.com/office/drawing/2014/main" id="{A5786310-9224-4F53-BBD4-E2BAD9777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85" y="1591286"/>
            <a:ext cx="3551007" cy="19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97" y="29801"/>
            <a:ext cx="5252700" cy="841800"/>
          </a:xfrm>
        </p:spPr>
        <p:txBody>
          <a:bodyPr/>
          <a:lstStyle/>
          <a:p>
            <a:pPr algn="l"/>
            <a:r>
              <a:rPr lang="en-SG"/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675096" y="1288976"/>
            <a:ext cx="7793807" cy="256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2000" b="0"/>
              <a:t>More than</a:t>
            </a:r>
          </a:p>
          <a:p>
            <a:r>
              <a:rPr lang="en-SG" sz="6000"/>
              <a:t>50% </a:t>
            </a:r>
            <a:endParaRPr lang="en-SG" sz="3600"/>
          </a:p>
          <a:p>
            <a:r>
              <a:rPr lang="en-SG" sz="2000" b="0"/>
              <a:t>turned to music during the early stages of the pandemic</a:t>
            </a:r>
            <a:r>
              <a:rPr lang="en-SG" sz="3600" b="0"/>
              <a:t> </a:t>
            </a:r>
            <a:endParaRPr lang="en-US" sz="5400" b="0"/>
          </a:p>
          <a:p>
            <a:pPr marL="342900" indent="-342900" algn="l">
              <a:buFontTx/>
              <a:buChar char="-"/>
            </a:pPr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30427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FA018C-4838-4495-8E0D-790D9A0D3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91" y="926673"/>
            <a:ext cx="7186979" cy="282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46C8395-0F98-422E-8084-125C8223BE0D}"/>
              </a:ext>
            </a:extLst>
          </p:cNvPr>
          <p:cNvSpPr/>
          <p:nvPr/>
        </p:nvSpPr>
        <p:spPr>
          <a:xfrm>
            <a:off x="3062991" y="3320481"/>
            <a:ext cx="780586" cy="295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2334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F44503-E413-46E6-ABA0-D5C87EBD1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1"/>
          <a:stretch/>
        </p:blipFill>
        <p:spPr bwMode="auto">
          <a:xfrm>
            <a:off x="934033" y="883389"/>
            <a:ext cx="7275933" cy="14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D0FE51-E48A-463D-90A6-1519F84564E2}"/>
              </a:ext>
            </a:extLst>
          </p:cNvPr>
          <p:cNvSpPr txBox="1"/>
          <p:nvPr/>
        </p:nvSpPr>
        <p:spPr>
          <a:xfrm>
            <a:off x="669700" y="2630198"/>
            <a:ext cx="7804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Hyperparameters identified: Learning rate, </a:t>
            </a:r>
            <a:r>
              <a:rPr lang="en-US" sz="1800" b="1" err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n_estimators</a:t>
            </a:r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US" sz="1800" b="1" err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max_depth</a:t>
            </a:r>
            <a:endParaRPr lang="en-US" sz="1800" b="1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endParaRPr lang="en-US" sz="1800" b="1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Tuned using grid search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364939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7A8CCB-CC31-466D-BDE2-A51D0F07E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47182" r="-1282"/>
          <a:stretch/>
        </p:blipFill>
        <p:spPr bwMode="auto">
          <a:xfrm>
            <a:off x="619459" y="1332096"/>
            <a:ext cx="7905081" cy="194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BD82774-9395-4518-9E37-E73FDF112FA4}"/>
              </a:ext>
            </a:extLst>
          </p:cNvPr>
          <p:cNvSpPr/>
          <p:nvPr/>
        </p:nvSpPr>
        <p:spPr>
          <a:xfrm>
            <a:off x="1579418" y="2571750"/>
            <a:ext cx="588757" cy="230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5536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2F18DD-D362-4611-ABDA-A151BDC02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91" y="777075"/>
            <a:ext cx="3731274" cy="34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F48F7D88-8280-4DC1-A888-F6A37CBEB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75200"/>
              </p:ext>
            </p:extLst>
          </p:nvPr>
        </p:nvGraphicFramePr>
        <p:xfrm>
          <a:off x="4767468" y="1694087"/>
          <a:ext cx="4009636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87247">
                  <a:extLst>
                    <a:ext uri="{9D8B030D-6E8A-4147-A177-3AD203B41FA5}">
                      <a16:colId xmlns:a16="http://schemas.microsoft.com/office/drawing/2014/main" val="3504292342"/>
                    </a:ext>
                  </a:extLst>
                </a:gridCol>
                <a:gridCol w="2022389">
                  <a:extLst>
                    <a:ext uri="{9D8B030D-6E8A-4147-A177-3AD203B41FA5}">
                      <a16:colId xmlns:a16="http://schemas.microsoft.com/office/drawing/2014/main" val="34182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</a:rPr>
                        <a:t>Linear</a:t>
                      </a:r>
                      <a:endParaRPr lang="en-US" sz="1800" b="1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</a:rPr>
                        <a:t>Gradient Boosted</a:t>
                      </a:r>
                      <a:endParaRPr lang="en-US" sz="1800" b="1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Train: 3.1M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Test: 2.5M</a:t>
                      </a:r>
                      <a:endParaRPr lang="en-US" sz="180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Train: 525K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Test: 1.25M</a:t>
                      </a:r>
                    </a:p>
                    <a:p>
                      <a:pPr algn="ctr"/>
                      <a:endParaRPr lang="en-US" sz="180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8706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46B3BCB3-1092-457A-A631-DC1B97001237}"/>
              </a:ext>
            </a:extLst>
          </p:cNvPr>
          <p:cNvSpPr/>
          <p:nvPr/>
        </p:nvSpPr>
        <p:spPr>
          <a:xfrm>
            <a:off x="3175219" y="2919883"/>
            <a:ext cx="477053" cy="1906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05A7C7-2814-43A2-943B-264E7447FE05}"/>
              </a:ext>
            </a:extLst>
          </p:cNvPr>
          <p:cNvSpPr/>
          <p:nvPr/>
        </p:nvSpPr>
        <p:spPr>
          <a:xfrm>
            <a:off x="3175219" y="3752118"/>
            <a:ext cx="477053" cy="1906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79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BFB8C1-C466-4F79-80FF-D4AEF4DC6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81973"/>
            <a:ext cx="59436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260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97456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2003093" y="2196236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97456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56A6A908-5CB8-4CC3-A96E-22D31134E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986844-7E34-49CA-8AFE-BF252E5B7416}"/>
              </a:ext>
            </a:extLst>
          </p:cNvPr>
          <p:cNvSpPr/>
          <p:nvPr/>
        </p:nvSpPr>
        <p:spPr>
          <a:xfrm>
            <a:off x="953205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Conclusion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  <p:extLst>
      <p:ext uri="{BB962C8B-B14F-4D97-AF65-F5344CB8AC3E}">
        <p14:creationId xmlns:p14="http://schemas.microsoft.com/office/powerpoint/2010/main" val="1092836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04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417D4C-F365-48BD-A5EA-E1FD5AED16E0}"/>
              </a:ext>
            </a:extLst>
          </p:cNvPr>
          <p:cNvSpPr/>
          <p:nvPr/>
        </p:nvSpPr>
        <p:spPr>
          <a:xfrm>
            <a:off x="953205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Conclusion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48E0A15-A7C3-56EF-7388-925DED6C3D0D}"/>
              </a:ext>
            </a:extLst>
          </p:cNvPr>
          <p:cNvSpPr txBox="1">
            <a:spLocks/>
          </p:cNvSpPr>
          <p:nvPr/>
        </p:nvSpPr>
        <p:spPr>
          <a:xfrm>
            <a:off x="348380" y="533335"/>
            <a:ext cx="525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/>
              <a:t>Conclusion</a:t>
            </a:r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39102B4-7AD3-5E5F-0373-B893EA81FF6C}"/>
              </a:ext>
            </a:extLst>
          </p:cNvPr>
          <p:cNvSpPr txBox="1">
            <a:spLocks/>
          </p:cNvSpPr>
          <p:nvPr/>
        </p:nvSpPr>
        <p:spPr>
          <a:xfrm>
            <a:off x="230719" y="1239087"/>
            <a:ext cx="8569441" cy="33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1800" b="0"/>
              <a:t>- Both models are more effective than linear model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36C2D52-8395-BC77-78DA-2CC0768FD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37" r="153"/>
          <a:stretch/>
        </p:blipFill>
        <p:spPr>
          <a:xfrm>
            <a:off x="310123" y="2197753"/>
            <a:ext cx="3855107" cy="1601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C751F-F1A6-378C-8C64-45CB4F8D03B1}"/>
              </a:ext>
            </a:extLst>
          </p:cNvPr>
          <p:cNvSpPr txBox="1"/>
          <p:nvPr/>
        </p:nvSpPr>
        <p:spPr>
          <a:xfrm>
            <a:off x="309282" y="1649786"/>
            <a:ext cx="36340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solidFill>
                  <a:schemeClr val="accent2"/>
                </a:solidFill>
                <a:latin typeface="Poppins"/>
              </a:rPr>
              <a:t>Random Forest Regressor Model</a:t>
            </a:r>
            <a:endParaRPr lang="en-US" u="sng">
              <a:solidFill>
                <a:schemeClr val="accent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D1806D-803F-E70B-07D8-9D09FB18270A}"/>
              </a:ext>
            </a:extLst>
          </p:cNvPr>
          <p:cNvSpPr txBox="1"/>
          <p:nvPr/>
        </p:nvSpPr>
        <p:spPr>
          <a:xfrm>
            <a:off x="4906496" y="1649787"/>
            <a:ext cx="36340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solidFill>
                  <a:schemeClr val="accent2"/>
                </a:solidFill>
                <a:latin typeface="Poppins"/>
              </a:rPr>
              <a:t>Gradient Boosted Regression</a:t>
            </a:r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9CEA5A86-916C-5B5C-6DE8-FF25C3CEB1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" t="48160" r="-167" b="179"/>
          <a:stretch/>
        </p:blipFill>
        <p:spPr>
          <a:xfrm>
            <a:off x="5189724" y="2197399"/>
            <a:ext cx="3349151" cy="1603474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23F330-22AC-89F9-8496-FACBBC986E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70" t="54328" r="54629" b="-299"/>
          <a:stretch/>
        </p:blipFill>
        <p:spPr>
          <a:xfrm>
            <a:off x="283059" y="2347034"/>
            <a:ext cx="3770232" cy="1123921"/>
          </a:xfrm>
          <a:prstGeom prst="rect">
            <a:avLst/>
          </a:prstGeom>
        </p:spPr>
      </p:pic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E358F0FF-E38C-0E37-8AFF-B83E7FC5CE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27" t="70217" r="44300" b="-165"/>
          <a:stretch/>
        </p:blipFill>
        <p:spPr>
          <a:xfrm>
            <a:off x="4666863" y="2382600"/>
            <a:ext cx="4113331" cy="1123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3B1785-CB91-9328-CEAD-E06316B192C8}"/>
              </a:ext>
            </a:extLst>
          </p:cNvPr>
          <p:cNvSpPr/>
          <p:nvPr/>
        </p:nvSpPr>
        <p:spPr>
          <a:xfrm>
            <a:off x="2743668" y="3450704"/>
            <a:ext cx="497540" cy="1537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2D58BF-474D-5B8A-28BF-68DC07D360CE}"/>
              </a:ext>
            </a:extLst>
          </p:cNvPr>
          <p:cNvSpPr/>
          <p:nvPr/>
        </p:nvSpPr>
        <p:spPr>
          <a:xfrm>
            <a:off x="7219016" y="3412883"/>
            <a:ext cx="430306" cy="1411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7C7526-D0D9-2DCF-9E0E-1F1B4C2A6631}"/>
              </a:ext>
            </a:extLst>
          </p:cNvPr>
          <p:cNvSpPr/>
          <p:nvPr/>
        </p:nvSpPr>
        <p:spPr>
          <a:xfrm>
            <a:off x="3270064" y="3607306"/>
            <a:ext cx="379879" cy="1411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064ABC-82C5-2B0D-C3F0-FF9E31B2BA54}"/>
              </a:ext>
            </a:extLst>
          </p:cNvPr>
          <p:cNvSpPr/>
          <p:nvPr/>
        </p:nvSpPr>
        <p:spPr>
          <a:xfrm>
            <a:off x="7673975" y="3531666"/>
            <a:ext cx="346262" cy="1453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F4FF2-840E-6A44-8530-79801D014BE7}"/>
              </a:ext>
            </a:extLst>
          </p:cNvPr>
          <p:cNvSpPr/>
          <p:nvPr/>
        </p:nvSpPr>
        <p:spPr>
          <a:xfrm>
            <a:off x="1352822" y="2781493"/>
            <a:ext cx="815353" cy="2112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B452CC-FDBC-A44F-AA19-9CF94C2A2C8C}"/>
              </a:ext>
            </a:extLst>
          </p:cNvPr>
          <p:cNvSpPr/>
          <p:nvPr/>
        </p:nvSpPr>
        <p:spPr>
          <a:xfrm>
            <a:off x="5601080" y="2781492"/>
            <a:ext cx="651439" cy="2112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32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3" grpId="0" animBg="1"/>
      <p:bldP spid="32" grpId="0" animBg="1"/>
      <p:bldP spid="32" grpId="1" animBg="1"/>
      <p:bldP spid="33" grpId="0" animBg="1"/>
      <p:bldP spid="3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04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417D4C-F365-48BD-A5EA-E1FD5AED16E0}"/>
              </a:ext>
            </a:extLst>
          </p:cNvPr>
          <p:cNvSpPr/>
          <p:nvPr/>
        </p:nvSpPr>
        <p:spPr>
          <a:xfrm>
            <a:off x="953205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Conclusion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48E0A15-A7C3-56EF-7388-925DED6C3D0D}"/>
              </a:ext>
            </a:extLst>
          </p:cNvPr>
          <p:cNvSpPr txBox="1">
            <a:spLocks/>
          </p:cNvSpPr>
          <p:nvPr/>
        </p:nvSpPr>
        <p:spPr>
          <a:xfrm>
            <a:off x="1945649" y="1071749"/>
            <a:ext cx="525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/>
              <a:t>Conclusion</a:t>
            </a:r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39102B4-7AD3-5E5F-0373-B893EA81FF6C}"/>
              </a:ext>
            </a:extLst>
          </p:cNvPr>
          <p:cNvSpPr txBox="1">
            <a:spLocks/>
          </p:cNvSpPr>
          <p:nvPr/>
        </p:nvSpPr>
        <p:spPr>
          <a:xfrm>
            <a:off x="287279" y="2138289"/>
            <a:ext cx="8569441" cy="86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2400" b="0" dirty="0"/>
              <a:t>Random Forest Regressor Model is the most </a:t>
            </a:r>
            <a:r>
              <a:rPr lang="en-SG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en-SG" sz="2400" b="0" dirty="0"/>
              <a:t> and </a:t>
            </a:r>
            <a:r>
              <a:rPr lang="en-SG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cost-effective</a:t>
            </a:r>
            <a:r>
              <a:rPr lang="en-SG" sz="2400" b="0" dirty="0"/>
              <a:t> model to predict how well a song would do in terms of its streams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0656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97" y="29801"/>
            <a:ext cx="5252700" cy="841800"/>
          </a:xfrm>
        </p:spPr>
        <p:txBody>
          <a:bodyPr/>
          <a:lstStyle/>
          <a:p>
            <a:pPr algn="l"/>
            <a:r>
              <a:rPr lang="en-SG"/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345486" y="702559"/>
            <a:ext cx="7793807" cy="114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2000" b="0"/>
              <a:t>- Not everyone listened to music the same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CD35B6F-7004-AE49-816F-902C26ADA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026711"/>
              </p:ext>
            </p:extLst>
          </p:nvPr>
        </p:nvGraphicFramePr>
        <p:xfrm>
          <a:off x="1377442" y="1876480"/>
          <a:ext cx="6389116" cy="1420086"/>
        </p:xfrm>
        <a:graphic>
          <a:graphicData uri="http://schemas.openxmlformats.org/drawingml/2006/table">
            <a:tbl>
              <a:tblPr firstRow="1" bandRow="1">
                <a:tableStyleId>{ED06FC86-A09C-4CA6-82AA-35790B8B77A8}</a:tableStyleId>
              </a:tblPr>
              <a:tblGrid>
                <a:gridCol w="3194558">
                  <a:extLst>
                    <a:ext uri="{9D8B030D-6E8A-4147-A177-3AD203B41FA5}">
                      <a16:colId xmlns:a16="http://schemas.microsoft.com/office/drawing/2014/main" val="1745613050"/>
                    </a:ext>
                  </a:extLst>
                </a:gridCol>
                <a:gridCol w="3194558">
                  <a:extLst>
                    <a:ext uri="{9D8B030D-6E8A-4147-A177-3AD203B41FA5}">
                      <a16:colId xmlns:a16="http://schemas.microsoft.com/office/drawing/2014/main" val="2611447094"/>
                    </a:ext>
                  </a:extLst>
                </a:gridCol>
              </a:tblGrid>
              <a:tr h="49894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Negative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Positive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22074"/>
                  </a:ext>
                </a:extLst>
              </a:tr>
              <a:tr h="9211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Used music as a coping mechanism to combat stress and deal with loneliness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Used music as a replacement for social interaction, or to feel connected to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46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80" y="894724"/>
            <a:ext cx="5252700" cy="841800"/>
          </a:xfrm>
        </p:spPr>
        <p:txBody>
          <a:bodyPr/>
          <a:lstStyle/>
          <a:p>
            <a:pPr algn="l"/>
            <a:r>
              <a:rPr lang="en-SG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205506" y="1734947"/>
            <a:ext cx="5354753" cy="212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- Shifting music preferences and taste</a:t>
            </a:r>
          </a:p>
          <a:p>
            <a:pPr algn="l"/>
            <a:r>
              <a:rPr lang="en-SG" sz="2000"/>
              <a:t>- The rise of “Corona-music”</a:t>
            </a:r>
          </a:p>
          <a:p>
            <a:pPr algn="l"/>
            <a:r>
              <a:rPr lang="en-SG" sz="2000"/>
              <a:t>- Greater exposure to different songs</a:t>
            </a:r>
          </a:p>
          <a:p>
            <a:pPr algn="l"/>
            <a:endParaRPr lang="en-SG" sz="2000"/>
          </a:p>
          <a:p>
            <a:pPr lvl="6" algn="l"/>
            <a:r>
              <a:rPr lang="en-SG" sz="1600"/>
              <a:t>= Harder to predict how well a song would do</a:t>
            </a:r>
          </a:p>
          <a:p>
            <a:pPr marL="342900" indent="-342900" algn="l">
              <a:buFontTx/>
              <a:buChar char="-"/>
            </a:pPr>
            <a:endParaRPr lang="en-SG" sz="200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E91CEF3-F85C-D6A2-9897-B050557E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297" y="2570910"/>
            <a:ext cx="3079376" cy="1539688"/>
          </a:xfrm>
          <a:prstGeom prst="rect">
            <a:avLst/>
          </a:prstGeom>
        </p:spPr>
      </p:pic>
      <p:pic>
        <p:nvPicPr>
          <p:cNvPr id="4" name="Picture 4" descr="A picture containing cake, decorated, colorful&#10;&#10;Description automatically generated">
            <a:extLst>
              <a:ext uri="{FF2B5EF4-FFF2-40B4-BE49-F238E27FC236}">
                <a16:creationId xmlns:a16="http://schemas.microsoft.com/office/drawing/2014/main" id="{A84AD35D-C940-AAE1-D412-3A4876A21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297" y="850526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91" y="52924"/>
            <a:ext cx="5252700" cy="841800"/>
          </a:xfrm>
        </p:spPr>
        <p:txBody>
          <a:bodyPr/>
          <a:lstStyle/>
          <a:p>
            <a:pPr algn="l"/>
            <a:r>
              <a:rPr lang="en-SG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pic>
        <p:nvPicPr>
          <p:cNvPr id="2" name="9981D5A0-76B1-4CAB-B766-26B730BB807F_ADVmB7.mp4" descr="9981D5A0-76B1-4CAB-B766-26B730BB807F_ADVmB7.mp4">
            <a:hlinkClick r:id="" action="ppaction://media"/>
            <a:extLst>
              <a:ext uri="{FF2B5EF4-FFF2-40B4-BE49-F238E27FC236}">
                <a16:creationId xmlns:a16="http://schemas.microsoft.com/office/drawing/2014/main" id="{09709561-83BF-8D48-87ED-FF3511D5C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4623" y="665230"/>
            <a:ext cx="2030759" cy="360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80" y="894724"/>
            <a:ext cx="5252700" cy="841800"/>
          </a:xfrm>
        </p:spPr>
        <p:txBody>
          <a:bodyPr/>
          <a:lstStyle/>
          <a:p>
            <a:pPr algn="l"/>
            <a:r>
              <a:rPr lang="en-SG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205172" y="1736524"/>
            <a:ext cx="8356937" cy="212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 dirty="0"/>
              <a:t>- Before an artist releases a song, it will be very helpful to </a:t>
            </a:r>
            <a:r>
              <a:rPr lang="en-SG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how well-received</a:t>
            </a:r>
            <a:r>
              <a:rPr lang="en-SG" sz="2000" dirty="0"/>
              <a:t> a song would be</a:t>
            </a:r>
            <a:endParaRPr lang="en-SG" sz="1600" dirty="0"/>
          </a:p>
          <a:p>
            <a:pPr marL="342900" indent="-342900" algn="l">
              <a:buFontTx/>
              <a:buChar char="-"/>
            </a:pP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13986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86" y="938188"/>
            <a:ext cx="6988764" cy="841800"/>
          </a:xfrm>
        </p:spPr>
        <p:txBody>
          <a:bodyPr/>
          <a:lstStyle/>
          <a:p>
            <a:pPr algn="l"/>
            <a:r>
              <a:rPr lang="en-SG"/>
              <a:t>Problem Formulation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370025" y="1684564"/>
            <a:ext cx="5354753" cy="212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 dirty="0"/>
              <a:t>Which </a:t>
            </a:r>
            <a:r>
              <a:rPr lang="en-SG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REGRESSION MODEL</a:t>
            </a:r>
            <a:r>
              <a:rPr lang="en-SG" sz="2000" dirty="0"/>
              <a:t> would be most effective in predicting the number of streams for a song?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0B8D1D6-2C92-49BD-ABAC-89ECBD7802D7}"/>
              </a:ext>
            </a:extLst>
          </p:cNvPr>
          <p:cNvSpPr/>
          <p:nvPr/>
        </p:nvSpPr>
        <p:spPr>
          <a:xfrm>
            <a:off x="5156925" y="2736651"/>
            <a:ext cx="609600" cy="168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D6FAE2-C893-442C-8A49-13D8FA2DA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/>
          <a:stretch/>
        </p:blipFill>
        <p:spPr bwMode="auto">
          <a:xfrm>
            <a:off x="5970632" y="2593094"/>
            <a:ext cx="3027765" cy="157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0CF7FB-B1C9-40D1-AE36-3755F3E4BDD2}"/>
              </a:ext>
            </a:extLst>
          </p:cNvPr>
          <p:cNvSpPr txBox="1"/>
          <p:nvPr/>
        </p:nvSpPr>
        <p:spPr>
          <a:xfrm>
            <a:off x="5897483" y="1958417"/>
            <a:ext cx="3174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>
                <a:solidFill>
                  <a:schemeClr val="accent5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“Spotify Top 200 Charts from 2020-2021”</a:t>
            </a:r>
            <a:endParaRPr lang="en-SG" b="1">
              <a:solidFill>
                <a:schemeClr val="accent5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E577A-1CE9-4AE5-B4F1-774D0F419DCE}"/>
              </a:ext>
            </a:extLst>
          </p:cNvPr>
          <p:cNvSpPr/>
          <p:nvPr/>
        </p:nvSpPr>
        <p:spPr>
          <a:xfrm>
            <a:off x="6816436" y="2669150"/>
            <a:ext cx="198582" cy="14942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762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  <p:bldP spid="5" grpId="0" animBg="1"/>
    </p:bldLst>
  </p:timing>
</p:sld>
</file>

<file path=ppt/theme/theme1.xml><?xml version="1.0" encoding="utf-8"?>
<a:theme xmlns:a="http://schemas.openxmlformats.org/drawingml/2006/main" name="Music App Interface Pitch Deck by Slidesgo">
  <a:themeElements>
    <a:clrScheme name="Simple Light">
      <a:dk1>
        <a:srgbClr val="17162E"/>
      </a:dk1>
      <a:lt1>
        <a:srgbClr val="FFFFFF"/>
      </a:lt1>
      <a:dk2>
        <a:srgbClr val="2A2747"/>
      </a:dk2>
      <a:lt2>
        <a:srgbClr val="A9F5B4"/>
      </a:lt2>
      <a:accent1>
        <a:srgbClr val="88C591"/>
      </a:accent1>
      <a:accent2>
        <a:srgbClr val="D5F979"/>
      </a:accent2>
      <a:accent3>
        <a:srgbClr val="A9F5B4"/>
      </a:accent3>
      <a:accent4>
        <a:srgbClr val="88C591"/>
      </a:accent4>
      <a:accent5>
        <a:srgbClr val="D5F979"/>
      </a:accent5>
      <a:accent6>
        <a:srgbClr val="A9F5B4"/>
      </a:accent6>
      <a:hlink>
        <a:srgbClr val="D5F9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368F862F5DC443B516CA0E533D35AE" ma:contentTypeVersion="13" ma:contentTypeDescription="Create a new document." ma:contentTypeScope="" ma:versionID="77439ecc15b57ea875dcaed23e79d7aa">
  <xsd:schema xmlns:xsd="http://www.w3.org/2001/XMLSchema" xmlns:xs="http://www.w3.org/2001/XMLSchema" xmlns:p="http://schemas.microsoft.com/office/2006/metadata/properties" xmlns:ns3="ade8a56a-891c-4869-bb1a-d3468ef1ed34" xmlns:ns4="07c9d666-28a5-4278-b0bb-0a1d2a14a742" targetNamespace="http://schemas.microsoft.com/office/2006/metadata/properties" ma:root="true" ma:fieldsID="aed85ab730888f9ab85053461eaf1346" ns3:_="" ns4:_="">
    <xsd:import namespace="ade8a56a-891c-4869-bb1a-d3468ef1ed34"/>
    <xsd:import namespace="07c9d666-28a5-4278-b0bb-0a1d2a14a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8a56a-891c-4869-bb1a-d3468ef1ed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9d666-28a5-4278-b0bb-0a1d2a14a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E55A04-6C27-49B7-A864-61EE6B04B0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4DF7F1-103D-49C3-8663-CFE7ECB2B75B}">
  <ds:schemaRefs>
    <ds:schemaRef ds:uri="http://schemas.openxmlformats.org/package/2006/metadata/core-properties"/>
    <ds:schemaRef ds:uri="ade8a56a-891c-4869-bb1a-d3468ef1ed34"/>
    <ds:schemaRef ds:uri="http://purl.org/dc/dcmitype/"/>
    <ds:schemaRef ds:uri="http://schemas.microsoft.com/office/2006/documentManagement/types"/>
    <ds:schemaRef ds:uri="07c9d666-28a5-4278-b0bb-0a1d2a14a742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8BDE56B-3C97-43C1-BCE9-B2D7E01AFB56}">
  <ds:schemaRefs>
    <ds:schemaRef ds:uri="07c9d666-28a5-4278-b0bb-0a1d2a14a742"/>
    <ds:schemaRef ds:uri="ade8a56a-891c-4869-bb1a-d3468ef1ed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1364</Words>
  <Application>Microsoft Office PowerPoint</Application>
  <PresentationFormat>On-screen Show (16:9)</PresentationFormat>
  <Paragraphs>366</Paragraphs>
  <Slides>47</Slides>
  <Notes>47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Poppins SemiBold</vt:lpstr>
      <vt:lpstr>Poppins Light</vt:lpstr>
      <vt:lpstr>Poppins</vt:lpstr>
      <vt:lpstr>Arial</vt:lpstr>
      <vt:lpstr>Poppins Medium</vt:lpstr>
      <vt:lpstr>Music App Interface Pitch Deck by Slidesgo</vt:lpstr>
      <vt:lpstr>SC1015 Group 8</vt:lpstr>
      <vt:lpstr>Motivation &amp; Problem Formulation</vt:lpstr>
      <vt:lpstr>Motivation &amp; Problem Formulation</vt:lpstr>
      <vt:lpstr>01</vt:lpstr>
      <vt:lpstr>01</vt:lpstr>
      <vt:lpstr>01</vt:lpstr>
      <vt:lpstr>01</vt:lpstr>
      <vt:lpstr>01</vt:lpstr>
      <vt:lpstr>01</vt:lpstr>
      <vt:lpstr>Preparing &amp; Cleaning the Data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Regression Models</vt:lpstr>
      <vt:lpstr>03a</vt:lpstr>
      <vt:lpstr>03a</vt:lpstr>
      <vt:lpstr>03a</vt:lpstr>
      <vt:lpstr>03a</vt:lpstr>
      <vt:lpstr>03a</vt:lpstr>
      <vt:lpstr>03b</vt:lpstr>
      <vt:lpstr>03b</vt:lpstr>
      <vt:lpstr>03b</vt:lpstr>
      <vt:lpstr>03b</vt:lpstr>
      <vt:lpstr>03b</vt:lpstr>
      <vt:lpstr>03b</vt:lpstr>
      <vt:lpstr>03b</vt:lpstr>
      <vt:lpstr>03c</vt:lpstr>
      <vt:lpstr>03c</vt:lpstr>
      <vt:lpstr>03c</vt:lpstr>
      <vt:lpstr>03c</vt:lpstr>
      <vt:lpstr>03c</vt:lpstr>
      <vt:lpstr>03c</vt:lpstr>
      <vt:lpstr>Conclusion</vt:lpstr>
      <vt:lpstr>04</vt:lpstr>
      <vt:lpstr>04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SC1015 Group 8</dc:title>
  <cp:lastModifiedBy>#NG ZU WEI, JOVIN#</cp:lastModifiedBy>
  <cp:revision>2</cp:revision>
  <dcterms:modified xsi:type="dcterms:W3CDTF">2022-04-23T17:03:40Z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0x0101008A368F862F5DC443B516CA0E533D35AE</vt:lpwstr>
  </property>
</Properties>
</file>